
<file path=[Content_Types].xml><?xml version="1.0" encoding="utf-8"?>
<Types xmlns="http://schemas.openxmlformats.org/package/2006/content-types">
  <Default Extension="xml" ContentType="application/xml"/>
  <Default Extension="jpeg" ContentType="image/jpeg"/>
  <Default Extension="tif" ContentType="image/tif"/>
  <Default Extension="png" ContentType="image/png"/>
  <Default Extension="gif" ContentType="image/gi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Lst>
  <p:sldSz cx="9144000" cy="6858000" type="screen4x3"/>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1pPr>
    <a:lvl2pPr marL="0" marR="0" indent="4572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2pPr>
    <a:lvl3pPr marL="0" marR="0" indent="9144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3pPr>
    <a:lvl4pPr marL="0" marR="0" indent="13716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4pPr>
    <a:lvl5pPr marL="0" marR="0" indent="18288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5pPr>
    <a:lvl6pPr marL="0" marR="0" indent="22860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6pPr>
    <a:lvl7pPr marL="0" marR="0" indent="27432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7pPr>
    <a:lvl8pPr marL="0" marR="0" indent="32004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8pPr>
    <a:lvl9pPr marL="0" marR="0" indent="36576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D7E7"/>
          </a:solidFill>
        </a:fill>
      </a:tcStyle>
    </a:wholeTbl>
    <a:band2H>
      <a:tcTxStyle/>
      <a:tcStyle>
        <a:tcBdr/>
        <a:fill>
          <a:solidFill>
            <a:srgbClr val="E8ECF4"/>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EE7D0"/>
          </a:solidFill>
        </a:fill>
      </a:tcStyle>
    </a:wholeTbl>
    <a:band2H>
      <a:tcTxStyle/>
      <a:tcStyle>
        <a:tcBdr/>
        <a:fill>
          <a:solidFill>
            <a:srgbClr val="EFF3E9"/>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CDCCE"/>
          </a:solidFill>
        </a:fill>
      </a:tcStyle>
    </a:wholeTbl>
    <a:band2H>
      <a:tcTxStyle/>
      <a:tcStyle>
        <a:tcBdr/>
        <a:fill>
          <a:solidFill>
            <a:srgbClr val="FDEEE8"/>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652"/>
    <p:restoredTop sz="94643"/>
  </p:normalViewPr>
  <p:slideViewPr>
    <p:cSldViewPr snapToGrid="0" snapToObjects="1">
      <p:cViewPr varScale="1">
        <p:scale>
          <a:sx n="100" d="100"/>
          <a:sy n="100" d="100"/>
        </p:scale>
        <p:origin x="1880" y="176"/>
      </p:cViewPr>
      <p:guideLst/>
    </p:cSldViewPr>
  </p:slideViewPr>
  <p:outlineViewPr>
    <p:cViewPr>
      <p:scale>
        <a:sx n="33" d="100"/>
        <a:sy n="33" d="100"/>
      </p:scale>
      <p:origin x="0" y="-1144"/>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notesMaster" Target="notesMasters/notesMaster1.xml"/><Relationship Id="rId25" Type="http://schemas.openxmlformats.org/officeDocument/2006/relationships/presProps" Target="presProps.xml"/><Relationship Id="rId26" Type="http://schemas.openxmlformats.org/officeDocument/2006/relationships/viewProps" Target="viewProps.xml"/><Relationship Id="rId27" Type="http://schemas.openxmlformats.org/officeDocument/2006/relationships/theme" Target="theme/theme1.xml"/><Relationship Id="rId28"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4" name="Shape 114"/>
          <p:cNvSpPr>
            <a:spLocks noGrp="1" noRot="1" noChangeAspect="1"/>
          </p:cNvSpPr>
          <p:nvPr>
            <p:ph type="sldImg"/>
          </p:nvPr>
        </p:nvSpPr>
        <p:spPr>
          <a:xfrm>
            <a:off x="1143000" y="685800"/>
            <a:ext cx="4572000" cy="3429000"/>
          </a:xfrm>
          <a:prstGeom prst="rect">
            <a:avLst/>
          </a:prstGeom>
        </p:spPr>
        <p:txBody>
          <a:bodyPr/>
          <a:lstStyle/>
          <a:p>
            <a:endParaRPr/>
          </a:p>
        </p:txBody>
      </p:sp>
      <p:sp>
        <p:nvSpPr>
          <p:cNvPr id="115" name="Shape 115"/>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defRPr sz="1200">
        <a:latin typeface="+mj-lt"/>
        <a:ea typeface="+mj-ea"/>
        <a:cs typeface="+mj-cs"/>
        <a:sym typeface="Calibri"/>
      </a:defRPr>
    </a:lvl1pPr>
    <a:lvl2pPr indent="228600" defTabSz="457200" latinLnBrk="0">
      <a:defRPr sz="1200">
        <a:latin typeface="+mj-lt"/>
        <a:ea typeface="+mj-ea"/>
        <a:cs typeface="+mj-cs"/>
        <a:sym typeface="Calibri"/>
      </a:defRPr>
    </a:lvl2pPr>
    <a:lvl3pPr indent="457200" defTabSz="457200" latinLnBrk="0">
      <a:defRPr sz="1200">
        <a:latin typeface="+mj-lt"/>
        <a:ea typeface="+mj-ea"/>
        <a:cs typeface="+mj-cs"/>
        <a:sym typeface="Calibri"/>
      </a:defRPr>
    </a:lvl3pPr>
    <a:lvl4pPr indent="685800" defTabSz="457200" latinLnBrk="0">
      <a:defRPr sz="1200">
        <a:latin typeface="+mj-lt"/>
        <a:ea typeface="+mj-ea"/>
        <a:cs typeface="+mj-cs"/>
        <a:sym typeface="Calibri"/>
      </a:defRPr>
    </a:lvl4pPr>
    <a:lvl5pPr indent="914400" defTabSz="457200" latinLnBrk="0">
      <a:defRPr sz="1200">
        <a:latin typeface="+mj-lt"/>
        <a:ea typeface="+mj-ea"/>
        <a:cs typeface="+mj-cs"/>
        <a:sym typeface="Calibri"/>
      </a:defRPr>
    </a:lvl5pPr>
    <a:lvl6pPr indent="1143000" defTabSz="457200" latinLnBrk="0">
      <a:defRPr sz="1200">
        <a:latin typeface="+mj-lt"/>
        <a:ea typeface="+mj-ea"/>
        <a:cs typeface="+mj-cs"/>
        <a:sym typeface="Calibri"/>
      </a:defRPr>
    </a:lvl6pPr>
    <a:lvl7pPr indent="1371600" defTabSz="457200" latinLnBrk="0">
      <a:defRPr sz="1200">
        <a:latin typeface="+mj-lt"/>
        <a:ea typeface="+mj-ea"/>
        <a:cs typeface="+mj-cs"/>
        <a:sym typeface="Calibri"/>
      </a:defRPr>
    </a:lvl7pPr>
    <a:lvl8pPr indent="1600200" defTabSz="457200" latinLnBrk="0">
      <a:defRPr sz="1200">
        <a:latin typeface="+mj-lt"/>
        <a:ea typeface="+mj-ea"/>
        <a:cs typeface="+mj-cs"/>
        <a:sym typeface="Calibri"/>
      </a:defRPr>
    </a:lvl8pPr>
    <a:lvl9pPr indent="1828800" defTabSz="457200" latinLnBrk="0">
      <a:defRPr sz="1200">
        <a:latin typeface="+mj-lt"/>
        <a:ea typeface="+mj-ea"/>
        <a:cs typeface="+mj-cs"/>
        <a:sym typeface="Calibri"/>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 Id="rId3" Type="http://schemas.openxmlformats.org/officeDocument/2006/relationships/hyperlink" Target="https://thenounproject.com/Galaktionov" TargetMode="Externa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Shape 123"/>
          <p:cNvSpPr>
            <a:spLocks noGrp="1" noRot="1" noChangeAspect="1"/>
          </p:cNvSpPr>
          <p:nvPr>
            <p:ph type="sldImg"/>
          </p:nvPr>
        </p:nvSpPr>
        <p:spPr>
          <a:prstGeom prst="rect">
            <a:avLst/>
          </a:prstGeom>
        </p:spPr>
        <p:txBody>
          <a:bodyPr/>
          <a:lstStyle/>
          <a:p>
            <a:endParaRPr/>
          </a:p>
        </p:txBody>
      </p:sp>
      <p:sp>
        <p:nvSpPr>
          <p:cNvPr id="124" name="Shape 124"/>
          <p:cNvSpPr>
            <a:spLocks noGrp="1"/>
          </p:cNvSpPr>
          <p:nvPr>
            <p:ph type="body" sz="quarter" idx="1"/>
          </p:nvPr>
        </p:nvSpPr>
        <p:spPr>
          <a:prstGeom prst="rect">
            <a:avLst/>
          </a:prstGeom>
        </p:spPr>
        <p:txBody>
          <a:bodyPr/>
          <a:lstStyle/>
          <a:p>
            <a:r>
              <a:t>Introduce myself as a domain expert and Dan as a beer domain expert</a:t>
            </a:r>
          </a:p>
          <a:p>
            <a:endParaRPr/>
          </a:p>
          <a:p>
            <a:r>
              <a:t>Colors:</a:t>
            </a:r>
          </a:p>
          <a:p>
            <a:r>
              <a:t>Dark blue: 003366</a:t>
            </a:r>
          </a:p>
          <a:p>
            <a:r>
              <a:t>RGB	0	51	102</a:t>
            </a:r>
          </a:p>
          <a:p>
            <a:endParaRPr/>
          </a:p>
          <a:p>
            <a:r>
              <a:t>Light blue: 336699</a:t>
            </a:r>
          </a:p>
          <a:p>
            <a:r>
              <a:t>RGB	51	102	153</a:t>
            </a:r>
          </a:p>
          <a:p>
            <a:r>
              <a:t>Orange: FF3300</a:t>
            </a:r>
          </a:p>
          <a:p>
            <a:r>
              <a:t>RGB	255	51	0</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 name="Shape 301"/>
          <p:cNvSpPr>
            <a:spLocks noGrp="1" noRot="1" noChangeAspect="1"/>
          </p:cNvSpPr>
          <p:nvPr>
            <p:ph type="sldImg"/>
          </p:nvPr>
        </p:nvSpPr>
        <p:spPr>
          <a:prstGeom prst="rect">
            <a:avLst/>
          </a:prstGeom>
        </p:spPr>
        <p:txBody>
          <a:bodyPr/>
          <a:lstStyle/>
          <a:p>
            <a:endParaRPr/>
          </a:p>
        </p:txBody>
      </p:sp>
      <p:sp>
        <p:nvSpPr>
          <p:cNvPr id="302" name="Shape 302"/>
          <p:cNvSpPr>
            <a:spLocks noGrp="1"/>
          </p:cNvSpPr>
          <p:nvPr>
            <p:ph type="body" sz="quarter" idx="1"/>
          </p:nvPr>
        </p:nvSpPr>
        <p:spPr>
          <a:prstGeom prst="rect">
            <a:avLst/>
          </a:prstGeom>
        </p:spPr>
        <p:txBody>
          <a:bodyPr/>
          <a:lstStyle/>
          <a:p>
            <a:r>
              <a:t>I just made this up, but we probably don’t want to include something like this anyway…</a:t>
            </a:r>
          </a:p>
          <a:p>
            <a:pPr>
              <a:defRPr b="1"/>
            </a:pPr>
            <a:r>
              <a:t>OWL Logical definition: </a:t>
            </a:r>
            <a:r>
              <a:rPr b="0"/>
              <a:t>‘has part’ some (pale and (‘has IBU’ some 60-80)) and (‘has fermentation type’ some ’top fermentation yeast’))</a:t>
            </a:r>
          </a:p>
          <a:p>
            <a:endParaRPr b="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Shape 313"/>
          <p:cNvSpPr>
            <a:spLocks noGrp="1" noRot="1" noChangeAspect="1"/>
          </p:cNvSpPr>
          <p:nvPr>
            <p:ph type="sldImg"/>
          </p:nvPr>
        </p:nvSpPr>
        <p:spPr>
          <a:prstGeom prst="rect">
            <a:avLst/>
          </a:prstGeom>
        </p:spPr>
        <p:txBody>
          <a:bodyPr/>
          <a:lstStyle/>
          <a:p>
            <a:endParaRPr/>
          </a:p>
        </p:txBody>
      </p:sp>
      <p:sp>
        <p:nvSpPr>
          <p:cNvPr id="314" name="Shape 314"/>
          <p:cNvSpPr>
            <a:spLocks noGrp="1"/>
          </p:cNvSpPr>
          <p:nvPr>
            <p:ph type="body" sz="quarter" idx="1"/>
          </p:nvPr>
        </p:nvSpPr>
        <p:spPr>
          <a:prstGeom prst="rect">
            <a:avLst/>
          </a:prstGeom>
        </p:spPr>
        <p:txBody>
          <a:bodyPr/>
          <a:lstStyle>
            <a:lvl1pPr>
              <a:defRPr>
                <a:solidFill>
                  <a:srgbClr val="262425"/>
                </a:solidFill>
                <a:latin typeface="Arial"/>
                <a:ea typeface="Arial"/>
                <a:cs typeface="Arial"/>
                <a:sym typeface="Arial"/>
              </a:defRPr>
            </a:lvl1pPr>
          </a:lstStyle>
          <a:p>
            <a:r>
              <a:t>No Need to freak out, Brewers have used wild yeasts in beer making for centuries. John has had the same Old Growth Beard since 1983 and for over 15,000 brews, so it is no great surprise that a natural yeast ideal for brewing was discovered in his beard.”</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5" name="Shape 355"/>
          <p:cNvSpPr>
            <a:spLocks noGrp="1" noRot="1" noChangeAspect="1"/>
          </p:cNvSpPr>
          <p:nvPr>
            <p:ph type="sldImg"/>
          </p:nvPr>
        </p:nvSpPr>
        <p:spPr>
          <a:prstGeom prst="rect">
            <a:avLst/>
          </a:prstGeom>
        </p:spPr>
        <p:txBody>
          <a:bodyPr/>
          <a:lstStyle/>
          <a:p>
            <a:endParaRPr/>
          </a:p>
        </p:txBody>
      </p:sp>
      <p:sp>
        <p:nvSpPr>
          <p:cNvPr id="356" name="Shape 356"/>
          <p:cNvSpPr>
            <a:spLocks noGrp="1"/>
          </p:cNvSpPr>
          <p:nvPr>
            <p:ph type="body" sz="quarter" idx="1"/>
          </p:nvPr>
        </p:nvSpPr>
        <p:spPr>
          <a:prstGeom prst="rect">
            <a:avLst/>
          </a:prstGeom>
        </p:spPr>
        <p:txBody>
          <a:bodyPr/>
          <a:lstStyle>
            <a:lvl1pPr>
              <a:defRPr>
                <a:solidFill>
                  <a:srgbClr val="24292E"/>
                </a:solidFill>
                <a:latin typeface="-apple-system"/>
                <a:ea typeface="-apple-system"/>
                <a:cs typeface="-apple-system"/>
                <a:sym typeface="-apple-system"/>
              </a:defRPr>
            </a:lvl1pPr>
          </a:lstStyle>
          <a:p>
            <a:r>
              <a:t>User edits CSV, with ontology IRIs filled in by autocomplete.</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2" name="Shape 362"/>
          <p:cNvSpPr>
            <a:spLocks noGrp="1" noRot="1" noChangeAspect="1"/>
          </p:cNvSpPr>
          <p:nvPr>
            <p:ph type="sldImg"/>
          </p:nvPr>
        </p:nvSpPr>
        <p:spPr>
          <a:prstGeom prst="rect">
            <a:avLst/>
          </a:prstGeom>
        </p:spPr>
        <p:txBody>
          <a:bodyPr/>
          <a:lstStyle/>
          <a:p>
            <a:endParaRPr/>
          </a:p>
        </p:txBody>
      </p:sp>
      <p:sp>
        <p:nvSpPr>
          <p:cNvPr id="363" name="Shape 363"/>
          <p:cNvSpPr>
            <a:spLocks noGrp="1"/>
          </p:cNvSpPr>
          <p:nvPr>
            <p:ph type="body" sz="quarter" idx="1"/>
          </p:nvPr>
        </p:nvSpPr>
        <p:spPr>
          <a:prstGeom prst="rect">
            <a:avLst/>
          </a:prstGeom>
        </p:spPr>
        <p:txBody>
          <a:bodyPr/>
          <a:lstStyle/>
          <a:p>
            <a:r>
              <a:t>These building blocks are coming from the ontology, which is modeled as so</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 name="Shape 382"/>
          <p:cNvSpPr>
            <a:spLocks noGrp="1" noRot="1" noChangeAspect="1"/>
          </p:cNvSpPr>
          <p:nvPr>
            <p:ph type="sldImg"/>
          </p:nvPr>
        </p:nvSpPr>
        <p:spPr>
          <a:prstGeom prst="rect">
            <a:avLst/>
          </a:prstGeom>
        </p:spPr>
        <p:txBody>
          <a:bodyPr/>
          <a:lstStyle/>
          <a:p>
            <a:endParaRPr/>
          </a:p>
        </p:txBody>
      </p:sp>
      <p:sp>
        <p:nvSpPr>
          <p:cNvPr id="383" name="Shape 383"/>
          <p:cNvSpPr>
            <a:spLocks noGrp="1"/>
          </p:cNvSpPr>
          <p:nvPr>
            <p:ph type="body" sz="quarter" idx="1"/>
          </p:nvPr>
        </p:nvSpPr>
        <p:spPr>
          <a:prstGeom prst="rect">
            <a:avLst/>
          </a:prstGeom>
        </p:spPr>
        <p:txBody>
          <a:bodyPr/>
          <a:lstStyle/>
          <a:p>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4" name="Shape 414"/>
          <p:cNvSpPr>
            <a:spLocks noGrp="1" noRot="1" noChangeAspect="1"/>
          </p:cNvSpPr>
          <p:nvPr>
            <p:ph type="sldImg"/>
          </p:nvPr>
        </p:nvSpPr>
        <p:spPr>
          <a:prstGeom prst="rect">
            <a:avLst/>
          </a:prstGeom>
        </p:spPr>
        <p:txBody>
          <a:bodyPr/>
          <a:lstStyle/>
          <a:p>
            <a:endParaRPr/>
          </a:p>
        </p:txBody>
      </p:sp>
      <p:sp>
        <p:nvSpPr>
          <p:cNvPr id="415" name="Shape 415"/>
          <p:cNvSpPr>
            <a:spLocks noGrp="1"/>
          </p:cNvSpPr>
          <p:nvPr>
            <p:ph type="body" sz="quarter" idx="1"/>
          </p:nvPr>
        </p:nvSpPr>
        <p:spPr>
          <a:prstGeom prst="rect">
            <a:avLst/>
          </a:prstGeom>
        </p:spPr>
        <p:txBody>
          <a:bodyPr/>
          <a:lstStyle/>
          <a:p>
            <a:r>
              <a:t>Tweet ahead of time</a:t>
            </a:r>
          </a:p>
          <a:p>
            <a:r>
              <a:t>Let’s create an ontology of something funny (nw beer)</a:t>
            </a:r>
          </a:p>
          <a:p>
            <a:r>
              <a:t>Ask for a volunteer</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1" name="Shape 421"/>
          <p:cNvSpPr>
            <a:spLocks noGrp="1" noRot="1" noChangeAspect="1"/>
          </p:cNvSpPr>
          <p:nvPr>
            <p:ph type="sldImg"/>
          </p:nvPr>
        </p:nvSpPr>
        <p:spPr>
          <a:prstGeom prst="rect">
            <a:avLst/>
          </a:prstGeom>
        </p:spPr>
        <p:txBody>
          <a:bodyPr/>
          <a:lstStyle/>
          <a:p>
            <a:endParaRPr/>
          </a:p>
        </p:txBody>
      </p:sp>
      <p:sp>
        <p:nvSpPr>
          <p:cNvPr id="422" name="Shape 422"/>
          <p:cNvSpPr>
            <a:spLocks noGrp="1"/>
          </p:cNvSpPr>
          <p:nvPr>
            <p:ph type="body" sz="quarter" idx="1"/>
          </p:nvPr>
        </p:nvSpPr>
        <p:spPr>
          <a:prstGeom prst="rect">
            <a:avLst/>
          </a:prstGeom>
        </p:spPr>
        <p:txBody>
          <a:bodyPr/>
          <a:lstStyle/>
          <a:p>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8" name="Shape 428"/>
          <p:cNvSpPr>
            <a:spLocks noGrp="1" noRot="1" noChangeAspect="1"/>
          </p:cNvSpPr>
          <p:nvPr>
            <p:ph type="sldImg"/>
          </p:nvPr>
        </p:nvSpPr>
        <p:spPr>
          <a:prstGeom prst="rect">
            <a:avLst/>
          </a:prstGeom>
        </p:spPr>
        <p:txBody>
          <a:bodyPr/>
          <a:lstStyle/>
          <a:p>
            <a:endParaRPr/>
          </a:p>
        </p:txBody>
      </p:sp>
      <p:sp>
        <p:nvSpPr>
          <p:cNvPr id="429" name="Shape 429"/>
          <p:cNvSpPr>
            <a:spLocks noGrp="1"/>
          </p:cNvSpPr>
          <p:nvPr>
            <p:ph type="body" sz="quarter" idx="1"/>
          </p:nvPr>
        </p:nvSpPr>
        <p:spPr>
          <a:prstGeom prst="rect">
            <a:avLst/>
          </a:prstGeom>
        </p:spPr>
        <p:txBody>
          <a:bodyPr/>
          <a:lstStyle/>
          <a:p>
            <a:r>
              <a:rPr dirty="0"/>
              <a:t>Tweet ahead of time</a:t>
            </a:r>
          </a:p>
          <a:p>
            <a:r>
              <a:rPr dirty="0"/>
              <a:t>Let’s create an ontology of something funny (nw beer)</a:t>
            </a:r>
          </a:p>
          <a:p>
            <a:r>
              <a:rPr dirty="0"/>
              <a:t>Ask for a volunteer</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5" name="Shape 435"/>
          <p:cNvSpPr>
            <a:spLocks noGrp="1" noRot="1" noChangeAspect="1"/>
          </p:cNvSpPr>
          <p:nvPr>
            <p:ph type="sldImg"/>
          </p:nvPr>
        </p:nvSpPr>
        <p:spPr>
          <a:prstGeom prst="rect">
            <a:avLst/>
          </a:prstGeom>
        </p:spPr>
        <p:txBody>
          <a:bodyPr/>
          <a:lstStyle/>
          <a:p>
            <a:endParaRPr/>
          </a:p>
        </p:txBody>
      </p:sp>
      <p:sp>
        <p:nvSpPr>
          <p:cNvPr id="436" name="Shape 436"/>
          <p:cNvSpPr>
            <a:spLocks noGrp="1"/>
          </p:cNvSpPr>
          <p:nvPr>
            <p:ph type="body" sz="quarter" idx="1"/>
          </p:nvPr>
        </p:nvSpPr>
        <p:spPr>
          <a:prstGeom prst="rect">
            <a:avLst/>
          </a:prstGeom>
        </p:spPr>
        <p:txBody>
          <a:bodyPr/>
          <a:lstStyle/>
          <a:p>
            <a:r>
              <a:t>Tweet ahead of time</a:t>
            </a:r>
          </a:p>
          <a:p>
            <a:r>
              <a:t>Let’s create an ontology of something funny (nw beer)</a:t>
            </a:r>
          </a:p>
          <a:p>
            <a:r>
              <a:t>Ask for a volunteer</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3" name="Shape 453"/>
          <p:cNvSpPr>
            <a:spLocks noGrp="1" noRot="1" noChangeAspect="1"/>
          </p:cNvSpPr>
          <p:nvPr>
            <p:ph type="sldImg"/>
          </p:nvPr>
        </p:nvSpPr>
        <p:spPr>
          <a:prstGeom prst="rect">
            <a:avLst/>
          </a:prstGeom>
        </p:spPr>
        <p:txBody>
          <a:bodyPr/>
          <a:lstStyle/>
          <a:p>
            <a:endParaRPr/>
          </a:p>
        </p:txBody>
      </p:sp>
      <p:sp>
        <p:nvSpPr>
          <p:cNvPr id="454" name="Shape 454"/>
          <p:cNvSpPr>
            <a:spLocks noGrp="1"/>
          </p:cNvSpPr>
          <p:nvPr>
            <p:ph type="body" sz="quarter" idx="1"/>
          </p:nvPr>
        </p:nvSpPr>
        <p:spPr>
          <a:prstGeom prst="rect">
            <a:avLst/>
          </a:prstGeom>
        </p:spPr>
        <p:txBody>
          <a:bodyPr/>
          <a:lstStyle/>
          <a:p>
            <a:pPr lvl="2" indent="0"/>
            <a:r>
              <a:t>Current process of ontology editing is slow – depends on people making requests on issue tracker and trained ontology editors make the updates</a:t>
            </a:r>
          </a:p>
          <a:p>
            <a:endParaRPr/>
          </a:p>
          <a:p>
            <a:r>
              <a:t>What can people who are there for the conference take away?</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 name="Shape 130"/>
          <p:cNvSpPr>
            <a:spLocks noGrp="1" noRot="1" noChangeAspect="1"/>
          </p:cNvSpPr>
          <p:nvPr>
            <p:ph type="sldImg"/>
          </p:nvPr>
        </p:nvSpPr>
        <p:spPr>
          <a:prstGeom prst="rect">
            <a:avLst/>
          </a:prstGeom>
        </p:spPr>
        <p:txBody>
          <a:bodyPr/>
          <a:lstStyle/>
          <a:p>
            <a:endParaRPr/>
          </a:p>
        </p:txBody>
      </p:sp>
      <p:sp>
        <p:nvSpPr>
          <p:cNvPr id="131" name="Shape 131"/>
          <p:cNvSpPr>
            <a:spLocks noGrp="1"/>
          </p:cNvSpPr>
          <p:nvPr>
            <p:ph type="body" sz="quarter" idx="1"/>
          </p:nvPr>
        </p:nvSpPr>
        <p:spPr>
          <a:prstGeom prst="rect">
            <a:avLst/>
          </a:prstGeom>
        </p:spPr>
        <p:txBody>
          <a:bodyPr/>
          <a:lstStyle/>
          <a:p>
            <a:r>
              <a:t>In the context of biomedical research, there are many types of data being produced across the translational divide. Translational research is taking findings produced from basic science and translating it into medical practice to enhance human health and wellness. However, there are difficulties with integrating the data produced as an outcome of basic science and clinical practice because there is little overlap in the kinds of data that are produced, the reasons why they are produced and the ways the data are modeled.</a:t>
            </a:r>
          </a:p>
          <a:p>
            <a:endParaRPr/>
          </a:p>
          <a:p>
            <a:r>
              <a:t>I am a biologist living in the chasm of semantic despair. Our group is creating efforts to help align and structure these disparate types of data to make them more interoperable, discoverable and resuable by building ontologies to structure the data. What are ontologies? </a:t>
            </a:r>
          </a:p>
          <a:p>
            <a:endParaRPr/>
          </a:p>
          <a:p>
            <a:r>
              <a:t>--</a:t>
            </a:r>
          </a:p>
          <a:p>
            <a:endParaRPr/>
          </a:p>
          <a:p>
            <a:r>
              <a:t>Data across the biological and medical spectrum is difficult to use across modalities and translational stages. From bio to med there is little overlap in the kinds of data that are produced, the reasons they are produced, and the ways that they are modeled.</a:t>
            </a:r>
          </a:p>
          <a:p>
            <a:endParaRPr/>
          </a:p>
          <a:p>
            <a:r>
              <a:t>Why is it we are trying integrate data and ontologies are a part of this. Difference in data models, different vocabularies, difference in the kinds of users that are using data. There are people that know a lot about the science but not about the data modeling. We are trying codify the knowledge and make it useful to this overall effort.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 name="Shape 172"/>
          <p:cNvSpPr>
            <a:spLocks noGrp="1" noRot="1" noChangeAspect="1"/>
          </p:cNvSpPr>
          <p:nvPr>
            <p:ph type="sldImg"/>
          </p:nvPr>
        </p:nvSpPr>
        <p:spPr>
          <a:prstGeom prst="rect">
            <a:avLst/>
          </a:prstGeom>
        </p:spPr>
        <p:txBody>
          <a:bodyPr/>
          <a:lstStyle/>
          <a:p>
            <a:endParaRPr/>
          </a:p>
        </p:txBody>
      </p:sp>
      <p:sp>
        <p:nvSpPr>
          <p:cNvPr id="173" name="Shape 173"/>
          <p:cNvSpPr>
            <a:spLocks noGrp="1"/>
          </p:cNvSpPr>
          <p:nvPr>
            <p:ph type="body" sz="quarter" idx="1"/>
          </p:nvPr>
        </p:nvSpPr>
        <p:spPr>
          <a:prstGeom prst="rect">
            <a:avLst/>
          </a:prstGeom>
        </p:spPr>
        <p:txBody>
          <a:bodyPr/>
          <a:lstStyle/>
          <a:p>
            <a:r>
              <a:t>Define ontologies (because people may not know what they are)</a:t>
            </a:r>
          </a:p>
          <a:p>
            <a:r>
              <a:t>Complicated logic needed for reasoners to work correctly- explain the nature of the problem that we are trying to solve</a:t>
            </a:r>
          </a:p>
          <a:p>
            <a:r>
              <a:t>Build consistent ontologies without expert ontology builder</a:t>
            </a:r>
          </a:p>
          <a:p>
            <a:endParaRPr/>
          </a:p>
          <a:p>
            <a:r>
              <a:t>Need some sort of picture that shows that we are taking complex logic from the ontologies and flattening it into a table</a:t>
            </a:r>
          </a:p>
          <a:p>
            <a:endParaRPr/>
          </a:p>
          <a:p>
            <a:r>
              <a:t>Take patterns out of complex structures, and make it more simple</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 name="Shape 178"/>
          <p:cNvSpPr>
            <a:spLocks noGrp="1" noRot="1" noChangeAspect="1"/>
          </p:cNvSpPr>
          <p:nvPr>
            <p:ph type="sldImg"/>
          </p:nvPr>
        </p:nvSpPr>
        <p:spPr>
          <a:prstGeom prst="rect">
            <a:avLst/>
          </a:prstGeom>
        </p:spPr>
        <p:txBody>
          <a:bodyPr/>
          <a:lstStyle/>
          <a:p>
            <a:endParaRPr/>
          </a:p>
        </p:txBody>
      </p:sp>
      <p:sp>
        <p:nvSpPr>
          <p:cNvPr id="179" name="Shape 179"/>
          <p:cNvSpPr>
            <a:spLocks noGrp="1"/>
          </p:cNvSpPr>
          <p:nvPr>
            <p:ph type="body" sz="quarter" idx="1"/>
          </p:nvPr>
        </p:nvSpPr>
        <p:spPr>
          <a:prstGeom prst="rect">
            <a:avLst/>
          </a:prstGeom>
        </p:spPr>
        <p:txBody>
          <a:bodyPr/>
          <a:lstStyle/>
          <a:p>
            <a:pPr>
              <a:defRPr b="1">
                <a:latin typeface="Arial"/>
                <a:ea typeface="Arial"/>
                <a:cs typeface="Arial"/>
                <a:sym typeface="Arial"/>
              </a:defRPr>
            </a:pPr>
            <a:r>
              <a:t>Applications</a:t>
            </a:r>
          </a:p>
          <a:p>
            <a:pPr marL="285750" indent="-285750">
              <a:buSzPct val="100000"/>
              <a:buFont typeface="Wingdings"/>
              <a:buChar char="▪"/>
              <a:defRPr>
                <a:latin typeface="Arial"/>
                <a:ea typeface="Arial"/>
                <a:cs typeface="Arial"/>
                <a:sym typeface="Arial"/>
              </a:defRPr>
            </a:pPr>
            <a:r>
              <a:t>Can be used to describe and structure datasets and experimental results</a:t>
            </a:r>
          </a:p>
          <a:p>
            <a:pPr marL="285750" indent="-285750">
              <a:buSzPct val="100000"/>
              <a:buFont typeface="Wingdings"/>
              <a:buChar char="▪"/>
              <a:defRPr>
                <a:latin typeface="Arial"/>
                <a:ea typeface="Arial"/>
                <a:cs typeface="Arial"/>
                <a:sym typeface="Arial"/>
              </a:defRPr>
            </a:pPr>
            <a:r>
              <a:t>Used in a wide variety of applications:</a:t>
            </a:r>
          </a:p>
          <a:p>
            <a:pPr marL="742950" lvl="1" indent="-285750">
              <a:buSzPct val="100000"/>
              <a:buFont typeface="Wingdings"/>
              <a:buChar char="▪"/>
              <a:defRPr>
                <a:latin typeface="Arial"/>
                <a:ea typeface="Arial"/>
                <a:cs typeface="Arial"/>
                <a:sym typeface="Arial"/>
              </a:defRPr>
            </a:pPr>
            <a:r>
              <a:t>recommender service on Amazon </a:t>
            </a:r>
          </a:p>
          <a:p>
            <a:pPr marL="742950" lvl="1" indent="-285750">
              <a:buSzPct val="100000"/>
              <a:buFont typeface="Wingdings"/>
              <a:buChar char="▪"/>
              <a:defRPr>
                <a:latin typeface="Arial"/>
                <a:ea typeface="Arial"/>
                <a:cs typeface="Arial"/>
                <a:sym typeface="Arial"/>
              </a:defRPr>
            </a:pPr>
            <a:r>
              <a:t>rare disease diagnostics</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 name="Shape 192"/>
          <p:cNvSpPr>
            <a:spLocks noGrp="1" noRot="1" noChangeAspect="1"/>
          </p:cNvSpPr>
          <p:nvPr>
            <p:ph type="sldImg"/>
          </p:nvPr>
        </p:nvSpPr>
        <p:spPr>
          <a:prstGeom prst="rect">
            <a:avLst/>
          </a:prstGeom>
        </p:spPr>
        <p:txBody>
          <a:bodyPr/>
          <a:lstStyle/>
          <a:p>
            <a:endParaRPr/>
          </a:p>
        </p:txBody>
      </p:sp>
      <p:sp>
        <p:nvSpPr>
          <p:cNvPr id="193" name="Shape 193"/>
          <p:cNvSpPr>
            <a:spLocks noGrp="1"/>
          </p:cNvSpPr>
          <p:nvPr>
            <p:ph type="body" sz="quarter" idx="1"/>
          </p:nvPr>
        </p:nvSpPr>
        <p:spPr>
          <a:prstGeom prst="rect">
            <a:avLst/>
          </a:prstGeom>
        </p:spPr>
        <p:txBody>
          <a:bodyPr/>
          <a:lstStyle/>
          <a:p>
            <a:r>
              <a:t>Have all these sources</a:t>
            </a:r>
          </a:p>
          <a:p>
            <a:r>
              <a:t>Use different ontologies</a:t>
            </a:r>
          </a:p>
          <a:p>
            <a:r>
              <a:t>Use ontologies to integrate them</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 name="Shape 239"/>
          <p:cNvSpPr>
            <a:spLocks noGrp="1" noRot="1" noChangeAspect="1"/>
          </p:cNvSpPr>
          <p:nvPr>
            <p:ph type="sldImg"/>
          </p:nvPr>
        </p:nvSpPr>
        <p:spPr>
          <a:prstGeom prst="rect">
            <a:avLst/>
          </a:prstGeom>
        </p:spPr>
        <p:txBody>
          <a:bodyPr/>
          <a:lstStyle/>
          <a:p>
            <a:endParaRPr/>
          </a:p>
        </p:txBody>
      </p:sp>
      <p:sp>
        <p:nvSpPr>
          <p:cNvPr id="240" name="Shape 240"/>
          <p:cNvSpPr>
            <a:spLocks noGrp="1"/>
          </p:cNvSpPr>
          <p:nvPr>
            <p:ph type="body" sz="quarter" idx="1"/>
          </p:nvPr>
        </p:nvSpPr>
        <p:spPr>
          <a:prstGeom prst="rect">
            <a:avLst/>
          </a:prstGeom>
        </p:spPr>
        <p:txBody>
          <a:bodyPr/>
          <a:lstStyle/>
          <a:p>
            <a:pPr>
              <a:defRPr>
                <a:latin typeface="Cambria"/>
                <a:ea typeface="Cambria"/>
                <a:cs typeface="Cambria"/>
                <a:sym typeface="Cambria"/>
              </a:defRPr>
            </a:pPr>
            <a:r>
              <a:t>Good ontology development requires deep knowledge from domain experts, but the tools for building ontologies can be cumbersome and unintuitive. </a:t>
            </a:r>
            <a:r>
              <a:rPr>
                <a:latin typeface="+mj-lt"/>
                <a:ea typeface="+mj-ea"/>
                <a:cs typeface="+mj-cs"/>
                <a:sym typeface="Calibri"/>
              </a:rPr>
              <a:t>There sometimes is a disconnect between ontology tool developers and the domain experts and ontology uses. </a:t>
            </a:r>
            <a:r>
              <a:t>In many such contexts, domain experts revert to use of the plethora of csv-based tools. </a:t>
            </a:r>
          </a:p>
          <a:p>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 name="Shape 260"/>
          <p:cNvSpPr>
            <a:spLocks noGrp="1" noRot="1" noChangeAspect="1"/>
          </p:cNvSpPr>
          <p:nvPr>
            <p:ph type="sldImg"/>
          </p:nvPr>
        </p:nvSpPr>
        <p:spPr>
          <a:prstGeom prst="rect">
            <a:avLst/>
          </a:prstGeom>
        </p:spPr>
        <p:txBody>
          <a:bodyPr/>
          <a:lstStyle/>
          <a:p>
            <a:endParaRPr/>
          </a:p>
        </p:txBody>
      </p:sp>
      <p:sp>
        <p:nvSpPr>
          <p:cNvPr id="261" name="Shape 261"/>
          <p:cNvSpPr>
            <a:spLocks noGrp="1"/>
          </p:cNvSpPr>
          <p:nvPr>
            <p:ph type="body" sz="quarter" idx="1"/>
          </p:nvPr>
        </p:nvSpPr>
        <p:spPr>
          <a:prstGeom prst="rect">
            <a:avLst/>
          </a:prstGeom>
        </p:spPr>
        <p:txBody>
          <a:bodyPr/>
          <a:lstStyle/>
          <a:p>
            <a:pPr>
              <a:defRPr>
                <a:latin typeface="Cambria"/>
                <a:ea typeface="Cambria"/>
                <a:cs typeface="Cambria"/>
                <a:sym typeface="Cambria"/>
              </a:defRPr>
            </a:pPr>
            <a:r>
              <a:t>Good ontology development requires deep knowledge from domain experts, but the tools for building ontologies can be cumbersome and unintuitive. </a:t>
            </a:r>
            <a:r>
              <a:rPr>
                <a:latin typeface="+mj-lt"/>
                <a:ea typeface="+mj-ea"/>
                <a:cs typeface="+mj-cs"/>
                <a:sym typeface="Calibri"/>
              </a:rPr>
              <a:t>There sometimes is a disconnect between ontology tool developers and the domain experts and ontology uses. </a:t>
            </a:r>
            <a:r>
              <a:t>In many such contexts, domain experts revert to use of the plethora of csv-based tools. </a:t>
            </a:r>
          </a:p>
          <a:p>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 name="Shape 278"/>
          <p:cNvSpPr>
            <a:spLocks noGrp="1" noRot="1" noChangeAspect="1"/>
          </p:cNvSpPr>
          <p:nvPr>
            <p:ph type="sldImg"/>
          </p:nvPr>
        </p:nvSpPr>
        <p:spPr>
          <a:prstGeom prst="rect">
            <a:avLst/>
          </a:prstGeom>
        </p:spPr>
        <p:txBody>
          <a:bodyPr/>
          <a:lstStyle/>
          <a:p>
            <a:endParaRPr/>
          </a:p>
        </p:txBody>
      </p:sp>
      <p:sp>
        <p:nvSpPr>
          <p:cNvPr id="279" name="Shape 279"/>
          <p:cNvSpPr>
            <a:spLocks noGrp="1"/>
          </p:cNvSpPr>
          <p:nvPr>
            <p:ph type="body" sz="quarter" idx="1"/>
          </p:nvPr>
        </p:nvSpPr>
        <p:spPr>
          <a:prstGeom prst="rect">
            <a:avLst/>
          </a:prstGeom>
        </p:spPr>
        <p:txBody>
          <a:bodyPr/>
          <a:lstStyle/>
          <a:p>
            <a:pPr marL="285750" indent="-285750">
              <a:buSzPct val="100000"/>
              <a:buFont typeface="Wingdings"/>
              <a:buChar char="▪"/>
              <a:defRPr>
                <a:latin typeface="Arial"/>
                <a:ea typeface="Arial"/>
                <a:cs typeface="Arial"/>
                <a:sym typeface="Arial"/>
              </a:defRPr>
            </a:pPr>
            <a:r>
              <a:t>Imports/Exports table-oriented curated facts or models</a:t>
            </a:r>
          </a:p>
          <a:p>
            <a:pPr marL="285750" indent="-285750">
              <a:buSzPct val="100000"/>
              <a:buFont typeface="Wingdings"/>
              <a:buChar char="▪"/>
              <a:defRPr>
                <a:latin typeface="Arial"/>
                <a:ea typeface="Arial"/>
                <a:cs typeface="Arial"/>
                <a:sym typeface="Arial"/>
              </a:defRPr>
            </a:pPr>
            <a:r>
              <a:t>Can be used with ordinary TSV/CSV</a:t>
            </a:r>
          </a:p>
          <a:p>
            <a:pPr marL="285750" indent="-285750">
              <a:buSzPct val="100000"/>
              <a:buFont typeface="Wingdings"/>
              <a:buChar char="▪"/>
              <a:defRPr>
                <a:latin typeface="Arial"/>
                <a:ea typeface="Arial"/>
                <a:cs typeface="Arial"/>
                <a:sym typeface="Arial"/>
              </a:defRPr>
            </a:pPr>
            <a:r>
              <a:t>Lightweight, Storage-neutral</a:t>
            </a:r>
          </a:p>
          <a:p>
            <a:pPr marL="285750" indent="-285750">
              <a:buSzPct val="100000"/>
              <a:buFont typeface="Wingdings"/>
              <a:buChar char="▪"/>
              <a:defRPr>
                <a:latin typeface="Arial"/>
                <a:ea typeface="Arial"/>
                <a:cs typeface="Arial"/>
                <a:sym typeface="Arial"/>
              </a:defRPr>
            </a:pPr>
            <a:endParaRPr/>
          </a:p>
          <a:p>
            <a:pPr marL="285750" indent="-285750">
              <a:buSzPct val="100000"/>
              <a:buFont typeface="Wingdings"/>
              <a:buChar char="▪"/>
              <a:defRPr>
                <a:latin typeface="Arial"/>
                <a:ea typeface="Arial"/>
                <a:cs typeface="Arial"/>
                <a:sym typeface="Arial"/>
              </a:defRPr>
            </a:pPr>
            <a:r>
              <a:t>Icons from:</a:t>
            </a:r>
          </a:p>
          <a:p>
            <a:pPr marL="285750" indent="-285750">
              <a:buSzPct val="100000"/>
              <a:buFont typeface="Wingdings"/>
              <a:buChar char="▪"/>
              <a:defRPr>
                <a:latin typeface="Arial"/>
                <a:ea typeface="Arial"/>
                <a:cs typeface="Arial"/>
                <a:sym typeface="Arial"/>
              </a:defRPr>
            </a:pPr>
            <a:r>
              <a:t>Il Capitano – Noun project</a:t>
            </a:r>
          </a:p>
          <a:p>
            <a:pPr marL="285750" indent="-285750">
              <a:buSzPct val="100000"/>
              <a:buFont typeface="Wingdings"/>
              <a:buChar char="▪"/>
            </a:pPr>
            <a:r>
              <a:rPr u="sng">
                <a:solidFill>
                  <a:srgbClr val="0000FF"/>
                </a:solidFill>
                <a:uFill>
                  <a:solidFill>
                    <a:srgbClr val="0000FF"/>
                  </a:solidFill>
                </a:uFill>
                <a:hlinkClick r:id="rId3"/>
              </a:rPr>
              <a:t>Costa Galaktionov</a:t>
            </a:r>
            <a:r>
              <a:t>, RU – Noun Project</a:t>
            </a:r>
            <a:endParaRPr>
              <a:latin typeface="Arial"/>
              <a:ea typeface="Arial"/>
              <a:cs typeface="Arial"/>
              <a:sym typeface="Arial"/>
            </a:endParaRPr>
          </a:p>
          <a:p>
            <a:pPr marL="285750" indent="-285750">
              <a:buSzPct val="100000"/>
              <a:buFont typeface="Wingdings"/>
              <a:buChar char="▪"/>
              <a:defRPr>
                <a:latin typeface="Arial"/>
                <a:ea typeface="Arial"/>
                <a:cs typeface="Arial"/>
                <a:sym typeface="Arial"/>
              </a:defRPr>
            </a:pPr>
            <a:endParaRPr>
              <a:latin typeface="Arial"/>
              <a:ea typeface="Arial"/>
              <a:cs typeface="Arial"/>
              <a:sym typeface="Aria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Shape 289"/>
          <p:cNvSpPr>
            <a:spLocks noGrp="1" noRot="1" noChangeAspect="1"/>
          </p:cNvSpPr>
          <p:nvPr>
            <p:ph type="sldImg"/>
          </p:nvPr>
        </p:nvSpPr>
        <p:spPr>
          <a:prstGeom prst="rect">
            <a:avLst/>
          </a:prstGeom>
        </p:spPr>
        <p:txBody>
          <a:bodyPr/>
          <a:lstStyle/>
          <a:p>
            <a:endParaRPr/>
          </a:p>
        </p:txBody>
      </p:sp>
      <p:sp>
        <p:nvSpPr>
          <p:cNvPr id="290" name="Shape 290"/>
          <p:cNvSpPr>
            <a:spLocks noGrp="1"/>
          </p:cNvSpPr>
          <p:nvPr>
            <p:ph type="body" sz="quarter" idx="1"/>
          </p:nvPr>
        </p:nvSpPr>
        <p:spPr>
          <a:prstGeom prst="rect">
            <a:avLst/>
          </a:prstGeom>
        </p:spPr>
        <p:txBody>
          <a:bodyPr/>
          <a:lstStyle/>
          <a:p>
            <a:r>
              <a:t>By increasing rigor, can increase fidelity of analytics, machine learning, etc</a:t>
            </a:r>
          </a:p>
          <a:p>
            <a:pPr>
              <a:defRPr>
                <a:latin typeface="Arial"/>
                <a:ea typeface="Arial"/>
                <a:cs typeface="Arial"/>
                <a:sym typeface="Arial"/>
              </a:defRPr>
            </a:pPr>
            <a:r>
              <a:t>Table-editor enables </a:t>
            </a:r>
            <a:r>
              <a:rPr i="1"/>
              <a:t>smart</a:t>
            </a:r>
            <a:r>
              <a:t> CSV and TSV editing</a:t>
            </a:r>
          </a:p>
          <a:p>
            <a:pPr>
              <a:defRPr>
                <a:latin typeface="Arial"/>
                <a:ea typeface="Arial"/>
                <a:cs typeface="Arial"/>
                <a:sym typeface="Arial"/>
              </a:defRPr>
            </a:pPr>
            <a:r>
              <a:t>DOSDP provides a lightweight standard for specifying the design patterns</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
        <p:cNvGrpSpPr/>
        <p:nvPr/>
      </p:nvGrpSpPr>
      <p:grpSpPr>
        <a:xfrm>
          <a:off x="0" y="0"/>
          <a:ext cx="0" cy="0"/>
          <a:chOff x="0" y="0"/>
          <a:chExt cx="0" cy="0"/>
        </a:xfrm>
      </p:grpSpPr>
      <p:grpSp>
        <p:nvGrpSpPr>
          <p:cNvPr id="31" name="Group 31"/>
          <p:cNvGrpSpPr/>
          <p:nvPr/>
        </p:nvGrpSpPr>
        <p:grpSpPr>
          <a:xfrm>
            <a:off x="6067723" y="-1"/>
            <a:ext cx="3087928" cy="320376"/>
            <a:chOff x="0" y="0"/>
            <a:chExt cx="3087926" cy="320374"/>
          </a:xfrm>
        </p:grpSpPr>
        <p:sp>
          <p:nvSpPr>
            <p:cNvPr id="26" name="Shape 26"/>
            <p:cNvSpPr/>
            <p:nvPr/>
          </p:nvSpPr>
          <p:spPr>
            <a:xfrm>
              <a:off x="0" y="-1"/>
              <a:ext cx="617791" cy="320376"/>
            </a:xfrm>
            <a:prstGeom prst="rect">
              <a:avLst/>
            </a:prstGeom>
            <a:solidFill>
              <a:srgbClr val="0A456C"/>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7" name="Shape 27"/>
            <p:cNvSpPr/>
            <p:nvPr/>
          </p:nvSpPr>
          <p:spPr>
            <a:xfrm>
              <a:off x="617790" y="-1"/>
              <a:ext cx="617791" cy="320376"/>
            </a:xfrm>
            <a:prstGeom prst="rect">
              <a:avLst/>
            </a:prstGeom>
            <a:solidFill>
              <a:srgbClr val="0F5681"/>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8" name="Shape 28"/>
            <p:cNvSpPr/>
            <p:nvPr/>
          </p:nvSpPr>
          <p:spPr>
            <a:xfrm>
              <a:off x="1235581" y="-1"/>
              <a:ext cx="617791" cy="320376"/>
            </a:xfrm>
            <a:prstGeom prst="rect">
              <a:avLst/>
            </a:prstGeom>
            <a:solidFill>
              <a:srgbClr val="0D85CA"/>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9" name="Shape 29"/>
            <p:cNvSpPr/>
            <p:nvPr/>
          </p:nvSpPr>
          <p:spPr>
            <a:xfrm>
              <a:off x="1853372" y="-1"/>
              <a:ext cx="617791" cy="320376"/>
            </a:xfrm>
            <a:prstGeom prst="rect">
              <a:avLst/>
            </a:prstGeom>
            <a:solidFill>
              <a:srgbClr val="FF5414"/>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30" name="Shape 30"/>
            <p:cNvSpPr/>
            <p:nvPr/>
          </p:nvSpPr>
          <p:spPr>
            <a:xfrm>
              <a:off x="2470136" y="-1"/>
              <a:ext cx="617791" cy="320376"/>
            </a:xfrm>
            <a:prstGeom prst="rect">
              <a:avLst/>
            </a:prstGeom>
            <a:solidFill>
              <a:srgbClr val="C43900"/>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sp>
        <p:nvSpPr>
          <p:cNvPr id="32" name="Shape 32"/>
          <p:cNvSpPr/>
          <p:nvPr/>
        </p:nvSpPr>
        <p:spPr>
          <a:xfrm>
            <a:off x="-1" y="-1"/>
            <a:ext cx="6078746" cy="320376"/>
          </a:xfrm>
          <a:prstGeom prst="rect">
            <a:avLst/>
          </a:prstGeom>
          <a:solidFill>
            <a:srgbClr val="0A456C"/>
          </a:solidFill>
          <a:ln w="12700">
            <a:miter lim="400000"/>
          </a:ln>
        </p:spPr>
        <p:txBody>
          <a:bodyPr lIns="45719" rIns="45719" anchor="ctr"/>
          <a:lstStyle/>
          <a:p>
            <a:pPr algn="ctr">
              <a:defRPr>
                <a:solidFill>
                  <a:srgbClr val="FFFFFF"/>
                </a:solidFill>
              </a:defRPr>
            </a:pPr>
            <a:endParaRPr/>
          </a:p>
        </p:txBody>
      </p:sp>
      <p:pic>
        <p:nvPicPr>
          <p:cNvPr id="33" name="image1.png" descr="monarch logo white.png"/>
          <p:cNvPicPr>
            <a:picLocks noChangeAspect="1"/>
          </p:cNvPicPr>
          <p:nvPr/>
        </p:nvPicPr>
        <p:blipFill>
          <a:blip r:embed="rId2">
            <a:extLst/>
          </a:blip>
          <a:stretch>
            <a:fillRect/>
          </a:stretch>
        </p:blipFill>
        <p:spPr>
          <a:xfrm>
            <a:off x="8433326" y="6280660"/>
            <a:ext cx="636036" cy="530397"/>
          </a:xfrm>
          <a:prstGeom prst="rect">
            <a:avLst/>
          </a:prstGeom>
          <a:ln w="12700">
            <a:miter lim="400000"/>
          </a:ln>
        </p:spPr>
      </p:pic>
      <p:sp>
        <p:nvSpPr>
          <p:cNvPr id="34" name="Shape 34"/>
          <p:cNvSpPr>
            <a:spLocks noGrp="1"/>
          </p:cNvSpPr>
          <p:nvPr>
            <p:ph type="title"/>
          </p:nvPr>
        </p:nvSpPr>
        <p:spPr>
          <a:xfrm>
            <a:off x="685800" y="2130425"/>
            <a:ext cx="7772400" cy="1470025"/>
          </a:xfrm>
          <a:prstGeom prst="rect">
            <a:avLst/>
          </a:prstGeom>
        </p:spPr>
        <p:txBody>
          <a:bodyPr lIns="45719" tIns="45719" rIns="45719" bIns="45719"/>
          <a:lstStyle>
            <a:lvl1pPr algn="ctr">
              <a:defRPr sz="4400">
                <a:solidFill>
                  <a:srgbClr val="000000"/>
                </a:solidFill>
              </a:defRPr>
            </a:lvl1pPr>
          </a:lstStyle>
          <a:p>
            <a:r>
              <a:t>Title Text</a:t>
            </a:r>
          </a:p>
        </p:txBody>
      </p:sp>
      <p:sp>
        <p:nvSpPr>
          <p:cNvPr id="35" name="Shape 35"/>
          <p:cNvSpPr>
            <a:spLocks noGrp="1"/>
          </p:cNvSpPr>
          <p:nvPr>
            <p:ph type="body" sz="quarter" idx="1"/>
          </p:nvPr>
        </p:nvSpPr>
        <p:spPr>
          <a:xfrm>
            <a:off x="1371600" y="3886200"/>
            <a:ext cx="6400800" cy="1752600"/>
          </a:xfrm>
          <a:prstGeom prst="rect">
            <a:avLst/>
          </a:prstGeom>
        </p:spPr>
        <p:txBody>
          <a:bodyPr/>
          <a:lstStyle>
            <a:lvl1pPr marL="0" indent="0" algn="ctr">
              <a:buSzTx/>
              <a:buFontTx/>
              <a:buNone/>
              <a:defRPr>
                <a:solidFill>
                  <a:srgbClr val="888888"/>
                </a:solidFill>
              </a:defRPr>
            </a:lvl1pPr>
            <a:lvl2pPr marL="0" indent="457200" algn="ctr">
              <a:buSzTx/>
              <a:buFontTx/>
              <a:buNone/>
              <a:defRPr>
                <a:solidFill>
                  <a:srgbClr val="888888"/>
                </a:solidFill>
              </a:defRPr>
            </a:lvl2pPr>
            <a:lvl3pPr marL="0" indent="914400" algn="ctr">
              <a:buSzTx/>
              <a:buFontTx/>
              <a:buNone/>
              <a:defRPr>
                <a:solidFill>
                  <a:srgbClr val="888888"/>
                </a:solidFill>
              </a:defRPr>
            </a:lvl3pPr>
            <a:lvl4pPr marL="0" indent="1371600" algn="ctr">
              <a:buSzTx/>
              <a:buFontTx/>
              <a:buNone/>
              <a:defRPr>
                <a:solidFill>
                  <a:srgbClr val="888888"/>
                </a:solidFill>
              </a:defRPr>
            </a:lvl4pPr>
            <a:lvl5pPr marL="0" indent="1828800" algn="ctr">
              <a:buSzTx/>
              <a:buFontTx/>
              <a:buNone/>
              <a:defRPr>
                <a:solidFill>
                  <a:srgbClr val="888888"/>
                </a:solidFill>
              </a:defRPr>
            </a:lvl5pPr>
          </a:lstStyle>
          <a:p>
            <a:r>
              <a:t>Body Level One</a:t>
            </a:r>
          </a:p>
          <a:p>
            <a:pPr lvl="1"/>
            <a:r>
              <a:t>Body Level Two</a:t>
            </a:r>
          </a:p>
          <a:p>
            <a:pPr lvl="2"/>
            <a:r>
              <a:t>Body Level Three</a:t>
            </a:r>
          </a:p>
          <a:p>
            <a:pPr lvl="3"/>
            <a:r>
              <a:t>Body Level Four</a:t>
            </a:r>
          </a:p>
          <a:p>
            <a:pPr lvl="4"/>
            <a:r>
              <a:t>Body Level Five</a:t>
            </a:r>
          </a:p>
        </p:txBody>
      </p:sp>
      <p:grpSp>
        <p:nvGrpSpPr>
          <p:cNvPr id="41" name="Group 41"/>
          <p:cNvGrpSpPr/>
          <p:nvPr/>
        </p:nvGrpSpPr>
        <p:grpSpPr>
          <a:xfrm>
            <a:off x="6067723" y="0"/>
            <a:ext cx="3087928" cy="869586"/>
            <a:chOff x="0" y="0"/>
            <a:chExt cx="3087926" cy="869585"/>
          </a:xfrm>
        </p:grpSpPr>
        <p:sp>
          <p:nvSpPr>
            <p:cNvPr id="36" name="Shape 36"/>
            <p:cNvSpPr/>
            <p:nvPr/>
          </p:nvSpPr>
          <p:spPr>
            <a:xfrm>
              <a:off x="0" y="0"/>
              <a:ext cx="617791" cy="869586"/>
            </a:xfrm>
            <a:prstGeom prst="rect">
              <a:avLst/>
            </a:prstGeom>
            <a:solidFill>
              <a:srgbClr val="0A456C"/>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37" name="Shape 37"/>
            <p:cNvSpPr/>
            <p:nvPr/>
          </p:nvSpPr>
          <p:spPr>
            <a:xfrm>
              <a:off x="617790" y="0"/>
              <a:ext cx="617791" cy="869586"/>
            </a:xfrm>
            <a:prstGeom prst="rect">
              <a:avLst/>
            </a:prstGeom>
            <a:solidFill>
              <a:srgbClr val="0F5681"/>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38" name="Shape 38"/>
            <p:cNvSpPr/>
            <p:nvPr/>
          </p:nvSpPr>
          <p:spPr>
            <a:xfrm>
              <a:off x="1235581" y="0"/>
              <a:ext cx="617791" cy="869586"/>
            </a:xfrm>
            <a:prstGeom prst="rect">
              <a:avLst/>
            </a:prstGeom>
            <a:solidFill>
              <a:srgbClr val="0D85CA"/>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39" name="Shape 39"/>
            <p:cNvSpPr/>
            <p:nvPr/>
          </p:nvSpPr>
          <p:spPr>
            <a:xfrm>
              <a:off x="1853372" y="0"/>
              <a:ext cx="617791" cy="869586"/>
            </a:xfrm>
            <a:prstGeom prst="rect">
              <a:avLst/>
            </a:prstGeom>
            <a:solidFill>
              <a:srgbClr val="FF5414"/>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40" name="Shape 40"/>
            <p:cNvSpPr/>
            <p:nvPr/>
          </p:nvSpPr>
          <p:spPr>
            <a:xfrm>
              <a:off x="2470136" y="0"/>
              <a:ext cx="617791" cy="869586"/>
            </a:xfrm>
            <a:prstGeom prst="rect">
              <a:avLst/>
            </a:prstGeom>
            <a:solidFill>
              <a:srgbClr val="C43900"/>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sp>
        <p:nvSpPr>
          <p:cNvPr id="42" name="Shape 42"/>
          <p:cNvSpPr/>
          <p:nvPr/>
        </p:nvSpPr>
        <p:spPr>
          <a:xfrm>
            <a:off x="-1" y="0"/>
            <a:ext cx="6078746" cy="869586"/>
          </a:xfrm>
          <a:prstGeom prst="rect">
            <a:avLst/>
          </a:prstGeom>
          <a:solidFill>
            <a:srgbClr val="0A456C"/>
          </a:solidFill>
          <a:ln w="12700">
            <a:miter lim="400000"/>
          </a:ln>
        </p:spPr>
        <p:txBody>
          <a:bodyPr lIns="45719" rIns="45719" anchor="ctr"/>
          <a:lstStyle/>
          <a:p>
            <a:pPr algn="ctr">
              <a:defRPr>
                <a:solidFill>
                  <a:srgbClr val="FFFFFF"/>
                </a:solidFill>
              </a:defRPr>
            </a:pPr>
            <a:endParaRPr/>
          </a:p>
        </p:txBody>
      </p:sp>
      <p:pic>
        <p:nvPicPr>
          <p:cNvPr id="43" name="image1.png" descr="monarch logo white.png"/>
          <p:cNvPicPr>
            <a:picLocks noChangeAspect="1"/>
          </p:cNvPicPr>
          <p:nvPr/>
        </p:nvPicPr>
        <p:blipFill>
          <a:blip r:embed="rId2">
            <a:extLst/>
          </a:blip>
          <a:stretch>
            <a:fillRect/>
          </a:stretch>
        </p:blipFill>
        <p:spPr>
          <a:xfrm>
            <a:off x="188804" y="57210"/>
            <a:ext cx="880873" cy="734569"/>
          </a:xfrm>
          <a:prstGeom prst="rect">
            <a:avLst/>
          </a:prstGeom>
          <a:ln w="12700">
            <a:miter lim="400000"/>
          </a:ln>
        </p:spPr>
      </p:pic>
      <p:sp>
        <p:nvSpPr>
          <p:cNvPr id="44" name="Shape 44"/>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1_Custom Layout">
    <p:spTree>
      <p:nvGrpSpPr>
        <p:cNvPr id="1" name=""/>
        <p:cNvGrpSpPr/>
        <p:nvPr/>
      </p:nvGrpSpPr>
      <p:grpSpPr>
        <a:xfrm>
          <a:off x="0" y="0"/>
          <a:ext cx="0" cy="0"/>
          <a:chOff x="0" y="0"/>
          <a:chExt cx="0" cy="0"/>
        </a:xfrm>
      </p:grpSpPr>
      <p:sp>
        <p:nvSpPr>
          <p:cNvPr id="51" name="Shape 51"/>
          <p:cNvSpPr>
            <a:spLocks noGrp="1"/>
          </p:cNvSpPr>
          <p:nvPr>
            <p:ph type="title"/>
          </p:nvPr>
        </p:nvSpPr>
        <p:spPr>
          <a:prstGeom prst="rect">
            <a:avLst/>
          </a:prstGeom>
        </p:spPr>
        <p:txBody>
          <a:bodyPr/>
          <a:lstStyle/>
          <a:p>
            <a:r>
              <a:t>Title Text</a:t>
            </a:r>
          </a:p>
        </p:txBody>
      </p:sp>
      <p:sp>
        <p:nvSpPr>
          <p:cNvPr id="52" name="Shape 52"/>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1_Custom Layout 0">
    <p:spTree>
      <p:nvGrpSpPr>
        <p:cNvPr id="1" name=""/>
        <p:cNvGrpSpPr/>
        <p:nvPr/>
      </p:nvGrpSpPr>
      <p:grpSpPr>
        <a:xfrm>
          <a:off x="0" y="0"/>
          <a:ext cx="0" cy="0"/>
          <a:chOff x="0" y="0"/>
          <a:chExt cx="0" cy="0"/>
        </a:xfrm>
      </p:grpSpPr>
      <p:sp>
        <p:nvSpPr>
          <p:cNvPr id="59" name="Shape 59"/>
          <p:cNvSpPr>
            <a:spLocks noGrp="1"/>
          </p:cNvSpPr>
          <p:nvPr>
            <p:ph type="title"/>
          </p:nvPr>
        </p:nvSpPr>
        <p:spPr>
          <a:prstGeom prst="rect">
            <a:avLst/>
          </a:prstGeom>
        </p:spPr>
        <p:txBody>
          <a:bodyPr/>
          <a:lstStyle/>
          <a:p>
            <a:r>
              <a:t>Title Text</a:t>
            </a:r>
          </a:p>
        </p:txBody>
      </p:sp>
      <p:sp>
        <p:nvSpPr>
          <p:cNvPr id="60" name="Shape 60"/>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4_Title and Content">
    <p:spTree>
      <p:nvGrpSpPr>
        <p:cNvPr id="1" name=""/>
        <p:cNvGrpSpPr/>
        <p:nvPr/>
      </p:nvGrpSpPr>
      <p:grpSpPr>
        <a:xfrm>
          <a:off x="0" y="0"/>
          <a:ext cx="0" cy="0"/>
          <a:chOff x="0" y="0"/>
          <a:chExt cx="0" cy="0"/>
        </a:xfrm>
      </p:grpSpPr>
      <p:grpSp>
        <p:nvGrpSpPr>
          <p:cNvPr id="72" name="Group 72"/>
          <p:cNvGrpSpPr/>
          <p:nvPr/>
        </p:nvGrpSpPr>
        <p:grpSpPr>
          <a:xfrm>
            <a:off x="6067723" y="-1"/>
            <a:ext cx="3087928" cy="320376"/>
            <a:chOff x="0" y="0"/>
            <a:chExt cx="3087926" cy="320374"/>
          </a:xfrm>
        </p:grpSpPr>
        <p:sp>
          <p:nvSpPr>
            <p:cNvPr id="67" name="Shape 67"/>
            <p:cNvSpPr/>
            <p:nvPr/>
          </p:nvSpPr>
          <p:spPr>
            <a:xfrm>
              <a:off x="0" y="-1"/>
              <a:ext cx="617791" cy="320376"/>
            </a:xfrm>
            <a:prstGeom prst="rect">
              <a:avLst/>
            </a:prstGeom>
            <a:solidFill>
              <a:srgbClr val="0A456C"/>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68" name="Shape 68"/>
            <p:cNvSpPr/>
            <p:nvPr/>
          </p:nvSpPr>
          <p:spPr>
            <a:xfrm>
              <a:off x="617790" y="-1"/>
              <a:ext cx="617791" cy="320376"/>
            </a:xfrm>
            <a:prstGeom prst="rect">
              <a:avLst/>
            </a:prstGeom>
            <a:solidFill>
              <a:srgbClr val="0F5681"/>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69" name="Shape 69"/>
            <p:cNvSpPr/>
            <p:nvPr/>
          </p:nvSpPr>
          <p:spPr>
            <a:xfrm>
              <a:off x="1235581" y="-1"/>
              <a:ext cx="617791" cy="320376"/>
            </a:xfrm>
            <a:prstGeom prst="rect">
              <a:avLst/>
            </a:prstGeom>
            <a:solidFill>
              <a:srgbClr val="0D85CA"/>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70" name="Shape 70"/>
            <p:cNvSpPr/>
            <p:nvPr/>
          </p:nvSpPr>
          <p:spPr>
            <a:xfrm>
              <a:off x="1853372" y="-1"/>
              <a:ext cx="617791" cy="320376"/>
            </a:xfrm>
            <a:prstGeom prst="rect">
              <a:avLst/>
            </a:prstGeom>
            <a:solidFill>
              <a:srgbClr val="FF5414"/>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71" name="Shape 71"/>
            <p:cNvSpPr/>
            <p:nvPr/>
          </p:nvSpPr>
          <p:spPr>
            <a:xfrm>
              <a:off x="2470136" y="-1"/>
              <a:ext cx="617791" cy="320376"/>
            </a:xfrm>
            <a:prstGeom prst="rect">
              <a:avLst/>
            </a:prstGeom>
            <a:solidFill>
              <a:srgbClr val="C43900"/>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sp>
        <p:nvSpPr>
          <p:cNvPr id="73" name="Shape 73"/>
          <p:cNvSpPr/>
          <p:nvPr/>
        </p:nvSpPr>
        <p:spPr>
          <a:xfrm>
            <a:off x="-1" y="-1"/>
            <a:ext cx="6078746" cy="320376"/>
          </a:xfrm>
          <a:prstGeom prst="rect">
            <a:avLst/>
          </a:prstGeom>
          <a:solidFill>
            <a:srgbClr val="0A456C"/>
          </a:solidFill>
          <a:ln w="12700">
            <a:miter lim="400000"/>
          </a:ln>
        </p:spPr>
        <p:txBody>
          <a:bodyPr lIns="45719" rIns="45719" anchor="ctr"/>
          <a:lstStyle/>
          <a:p>
            <a:pPr algn="ctr">
              <a:defRPr>
                <a:solidFill>
                  <a:srgbClr val="FFFFFF"/>
                </a:solidFill>
              </a:defRPr>
            </a:pPr>
            <a:endParaRPr/>
          </a:p>
        </p:txBody>
      </p:sp>
      <p:pic>
        <p:nvPicPr>
          <p:cNvPr id="74" name="image1.png" descr="monarch logo white.png"/>
          <p:cNvPicPr>
            <a:picLocks noChangeAspect="1"/>
          </p:cNvPicPr>
          <p:nvPr/>
        </p:nvPicPr>
        <p:blipFill>
          <a:blip r:embed="rId2">
            <a:extLst/>
          </a:blip>
          <a:stretch>
            <a:fillRect/>
          </a:stretch>
        </p:blipFill>
        <p:spPr>
          <a:xfrm>
            <a:off x="8433326" y="6280660"/>
            <a:ext cx="636036" cy="530397"/>
          </a:xfrm>
          <a:prstGeom prst="rect">
            <a:avLst/>
          </a:prstGeom>
          <a:ln w="12700">
            <a:miter lim="400000"/>
          </a:ln>
        </p:spPr>
      </p:pic>
      <p:sp>
        <p:nvSpPr>
          <p:cNvPr id="75" name="Shape 75"/>
          <p:cNvSpPr>
            <a:spLocks noGrp="1"/>
          </p:cNvSpPr>
          <p:nvPr>
            <p:ph type="title"/>
          </p:nvPr>
        </p:nvSpPr>
        <p:spPr>
          <a:xfrm>
            <a:off x="257174" y="304700"/>
            <a:ext cx="8563297" cy="874750"/>
          </a:xfrm>
          <a:prstGeom prst="rect">
            <a:avLst/>
          </a:prstGeom>
        </p:spPr>
        <p:txBody>
          <a:bodyPr lIns="45719" tIns="45719" rIns="45719" bIns="45719" anchor="t"/>
          <a:lstStyle>
            <a:lvl1pPr algn="ctr">
              <a:defRPr sz="4000">
                <a:solidFill>
                  <a:srgbClr val="1F497D"/>
                </a:solidFill>
              </a:defRPr>
            </a:lvl1pPr>
          </a:lstStyle>
          <a:p>
            <a:r>
              <a:t>Title Text</a:t>
            </a:r>
          </a:p>
        </p:txBody>
      </p:sp>
      <p:sp>
        <p:nvSpPr>
          <p:cNvPr id="76" name="Shape 76"/>
          <p:cNvSpPr>
            <a:spLocks noGrp="1"/>
          </p:cNvSpPr>
          <p:nvPr>
            <p:ph type="body" idx="1"/>
          </p:nvPr>
        </p:nvSpPr>
        <p:spPr>
          <a:xfrm>
            <a:off x="257175" y="1373224"/>
            <a:ext cx="8569326" cy="4856127"/>
          </a:xfrm>
          <a:prstGeom prst="rect">
            <a:avLst/>
          </a:prstGeom>
        </p:spPr>
        <p:txBody>
          <a:bodyPr/>
          <a:lstStyle>
            <a:lvl1pPr>
              <a:buClr>
                <a:srgbClr val="33CCCC"/>
              </a:buClr>
            </a:lvl1pPr>
            <a:lvl2pPr>
              <a:buClr>
                <a:srgbClr val="33CCCC"/>
              </a:buClr>
            </a:lvl2pPr>
            <a:lvl3pPr>
              <a:buClr>
                <a:srgbClr val="33CCCC"/>
              </a:buClr>
            </a:lvl3pPr>
            <a:lvl4pPr>
              <a:buClr>
                <a:srgbClr val="33CCCC"/>
              </a:buClr>
            </a:lvl4pPr>
            <a:lvl5pPr>
              <a:buClr>
                <a:srgbClr val="33CCCC"/>
              </a:buClr>
            </a:lvl5pPr>
          </a:lstStyle>
          <a:p>
            <a:r>
              <a:t>Body Level One</a:t>
            </a:r>
          </a:p>
          <a:p>
            <a:pPr lvl="1"/>
            <a:r>
              <a:t>Body Level Two</a:t>
            </a:r>
          </a:p>
          <a:p>
            <a:pPr lvl="2"/>
            <a:r>
              <a:t>Body Level Three</a:t>
            </a:r>
          </a:p>
          <a:p>
            <a:pPr lvl="3"/>
            <a:r>
              <a:t>Body Level Four</a:t>
            </a:r>
          </a:p>
          <a:p>
            <a:pPr lvl="4"/>
            <a:r>
              <a:t>Body Level Five</a:t>
            </a:r>
          </a:p>
        </p:txBody>
      </p:sp>
      <p:sp>
        <p:nvSpPr>
          <p:cNvPr id="77" name="Shape 77"/>
          <p:cNvSpPr>
            <a:spLocks noGrp="1"/>
          </p:cNvSpPr>
          <p:nvPr>
            <p:ph type="sldNum" sz="quarter" idx="2"/>
          </p:nvPr>
        </p:nvSpPr>
        <p:spPr>
          <a:xfrm>
            <a:off x="6931025" y="6507164"/>
            <a:ext cx="343903" cy="358141"/>
          </a:xfrm>
          <a:prstGeom prst="rect">
            <a:avLst/>
          </a:prstGeom>
        </p:spPr>
        <p:txBody>
          <a:bodyPr anchor="t"/>
          <a:lstStyle>
            <a:lvl1pPr algn="l">
              <a:defRPr sz="1800">
                <a:solidFill>
                  <a:srgbClr val="FFFFFF"/>
                </a:solidFill>
              </a:defRPr>
            </a:lvl1p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1_Custom Layout 0">
    <p:spTree>
      <p:nvGrpSpPr>
        <p:cNvPr id="1" name=""/>
        <p:cNvGrpSpPr/>
        <p:nvPr/>
      </p:nvGrpSpPr>
      <p:grpSpPr>
        <a:xfrm>
          <a:off x="0" y="0"/>
          <a:ext cx="0" cy="0"/>
          <a:chOff x="0" y="0"/>
          <a:chExt cx="0" cy="0"/>
        </a:xfrm>
      </p:grpSpPr>
      <p:sp>
        <p:nvSpPr>
          <p:cNvPr id="84" name="Shape 84"/>
          <p:cNvSpPr>
            <a:spLocks noGrp="1"/>
          </p:cNvSpPr>
          <p:nvPr>
            <p:ph type="title"/>
          </p:nvPr>
        </p:nvSpPr>
        <p:spPr>
          <a:xfrm>
            <a:off x="457200" y="274638"/>
            <a:ext cx="8229600" cy="1143001"/>
          </a:xfrm>
          <a:prstGeom prst="rect">
            <a:avLst/>
          </a:prstGeom>
        </p:spPr>
        <p:txBody>
          <a:bodyPr lIns="45719" tIns="45719" rIns="45719" bIns="45719"/>
          <a:lstStyle>
            <a:lvl1pPr algn="ctr">
              <a:defRPr sz="4400">
                <a:solidFill>
                  <a:srgbClr val="000000"/>
                </a:solidFill>
              </a:defRPr>
            </a:lvl1pPr>
          </a:lstStyle>
          <a:p>
            <a:r>
              <a:t>Title Text</a:t>
            </a:r>
          </a:p>
        </p:txBody>
      </p:sp>
      <p:sp>
        <p:nvSpPr>
          <p:cNvPr id="85" name="Shape 85"/>
          <p:cNvSpPr>
            <a:spLocks noGrp="1"/>
          </p:cNvSpPr>
          <p:nvPr>
            <p:ph type="sldNum" sz="quarter" idx="2"/>
          </p:nvPr>
        </p:nvSpPr>
        <p:spPr>
          <a:xfrm>
            <a:off x="4419600" y="6172200"/>
            <a:ext cx="343903" cy="358140"/>
          </a:xfrm>
          <a:prstGeom prst="rect">
            <a:avLst/>
          </a:prstGeom>
        </p:spPr>
        <p:txBody>
          <a:bodyPr anchor="t"/>
          <a:lstStyle>
            <a:lvl1pPr algn="l">
              <a:defRPr sz="1800"/>
            </a:lvl1p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cSld name="1_Custom Layout">
    <p:spTree>
      <p:nvGrpSpPr>
        <p:cNvPr id="1" name=""/>
        <p:cNvGrpSpPr/>
        <p:nvPr/>
      </p:nvGrpSpPr>
      <p:grpSpPr>
        <a:xfrm>
          <a:off x="0" y="0"/>
          <a:ext cx="0" cy="0"/>
          <a:chOff x="0" y="0"/>
          <a:chExt cx="0" cy="0"/>
        </a:xfrm>
      </p:grpSpPr>
      <p:grpSp>
        <p:nvGrpSpPr>
          <p:cNvPr id="97" name="Group 97"/>
          <p:cNvGrpSpPr/>
          <p:nvPr/>
        </p:nvGrpSpPr>
        <p:grpSpPr>
          <a:xfrm>
            <a:off x="6067723" y="-1"/>
            <a:ext cx="3087928" cy="320376"/>
            <a:chOff x="0" y="0"/>
            <a:chExt cx="3087926" cy="320374"/>
          </a:xfrm>
        </p:grpSpPr>
        <p:sp>
          <p:nvSpPr>
            <p:cNvPr id="92" name="Shape 92"/>
            <p:cNvSpPr/>
            <p:nvPr/>
          </p:nvSpPr>
          <p:spPr>
            <a:xfrm>
              <a:off x="0" y="-1"/>
              <a:ext cx="617791" cy="320376"/>
            </a:xfrm>
            <a:prstGeom prst="rect">
              <a:avLst/>
            </a:prstGeom>
            <a:solidFill>
              <a:srgbClr val="0A456C"/>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93" name="Shape 93"/>
            <p:cNvSpPr/>
            <p:nvPr/>
          </p:nvSpPr>
          <p:spPr>
            <a:xfrm>
              <a:off x="617790" y="-1"/>
              <a:ext cx="617791" cy="320376"/>
            </a:xfrm>
            <a:prstGeom prst="rect">
              <a:avLst/>
            </a:prstGeom>
            <a:solidFill>
              <a:srgbClr val="0F5681"/>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94" name="Shape 94"/>
            <p:cNvSpPr/>
            <p:nvPr/>
          </p:nvSpPr>
          <p:spPr>
            <a:xfrm>
              <a:off x="1235581" y="-1"/>
              <a:ext cx="617791" cy="320376"/>
            </a:xfrm>
            <a:prstGeom prst="rect">
              <a:avLst/>
            </a:prstGeom>
            <a:solidFill>
              <a:srgbClr val="0D85CA"/>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95" name="Shape 95"/>
            <p:cNvSpPr/>
            <p:nvPr/>
          </p:nvSpPr>
          <p:spPr>
            <a:xfrm>
              <a:off x="1853372" y="-1"/>
              <a:ext cx="617791" cy="320376"/>
            </a:xfrm>
            <a:prstGeom prst="rect">
              <a:avLst/>
            </a:prstGeom>
            <a:solidFill>
              <a:srgbClr val="FF5414"/>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96" name="Shape 96"/>
            <p:cNvSpPr/>
            <p:nvPr/>
          </p:nvSpPr>
          <p:spPr>
            <a:xfrm>
              <a:off x="2470136" y="-1"/>
              <a:ext cx="617791" cy="320376"/>
            </a:xfrm>
            <a:prstGeom prst="rect">
              <a:avLst/>
            </a:prstGeom>
            <a:solidFill>
              <a:srgbClr val="C43900"/>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sp>
        <p:nvSpPr>
          <p:cNvPr id="98" name="Shape 98"/>
          <p:cNvSpPr/>
          <p:nvPr/>
        </p:nvSpPr>
        <p:spPr>
          <a:xfrm>
            <a:off x="-1" y="-1"/>
            <a:ext cx="6078746" cy="320376"/>
          </a:xfrm>
          <a:prstGeom prst="rect">
            <a:avLst/>
          </a:prstGeom>
          <a:solidFill>
            <a:srgbClr val="0A456C"/>
          </a:solidFill>
          <a:ln w="12700">
            <a:miter lim="400000"/>
          </a:ln>
        </p:spPr>
        <p:txBody>
          <a:bodyPr lIns="45719" rIns="45719" anchor="ctr"/>
          <a:lstStyle/>
          <a:p>
            <a:pPr algn="ctr">
              <a:defRPr>
                <a:solidFill>
                  <a:srgbClr val="FFFFFF"/>
                </a:solidFill>
              </a:defRPr>
            </a:pPr>
            <a:endParaRPr/>
          </a:p>
        </p:txBody>
      </p:sp>
      <p:pic>
        <p:nvPicPr>
          <p:cNvPr id="99" name="image1.png" descr="monarch logo white.png"/>
          <p:cNvPicPr>
            <a:picLocks noChangeAspect="1"/>
          </p:cNvPicPr>
          <p:nvPr/>
        </p:nvPicPr>
        <p:blipFill>
          <a:blip r:embed="rId2">
            <a:extLst/>
          </a:blip>
          <a:stretch>
            <a:fillRect/>
          </a:stretch>
        </p:blipFill>
        <p:spPr>
          <a:xfrm>
            <a:off x="8433326" y="6280660"/>
            <a:ext cx="636036" cy="530397"/>
          </a:xfrm>
          <a:prstGeom prst="rect">
            <a:avLst/>
          </a:prstGeom>
          <a:ln w="12700">
            <a:miter lim="400000"/>
          </a:ln>
        </p:spPr>
      </p:pic>
      <p:grpSp>
        <p:nvGrpSpPr>
          <p:cNvPr id="105" name="Group 105"/>
          <p:cNvGrpSpPr/>
          <p:nvPr/>
        </p:nvGrpSpPr>
        <p:grpSpPr>
          <a:xfrm>
            <a:off x="6067723" y="0"/>
            <a:ext cx="3087928" cy="1066800"/>
            <a:chOff x="0" y="0"/>
            <a:chExt cx="3087926" cy="1066800"/>
          </a:xfrm>
        </p:grpSpPr>
        <p:sp>
          <p:nvSpPr>
            <p:cNvPr id="100" name="Shape 100"/>
            <p:cNvSpPr/>
            <p:nvPr/>
          </p:nvSpPr>
          <p:spPr>
            <a:xfrm>
              <a:off x="0" y="0"/>
              <a:ext cx="617791" cy="1066800"/>
            </a:xfrm>
            <a:prstGeom prst="rect">
              <a:avLst/>
            </a:prstGeom>
            <a:solidFill>
              <a:srgbClr val="0A456C"/>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01" name="Shape 101"/>
            <p:cNvSpPr/>
            <p:nvPr/>
          </p:nvSpPr>
          <p:spPr>
            <a:xfrm>
              <a:off x="617790" y="0"/>
              <a:ext cx="617791" cy="1066800"/>
            </a:xfrm>
            <a:prstGeom prst="rect">
              <a:avLst/>
            </a:prstGeom>
            <a:solidFill>
              <a:srgbClr val="0F5681"/>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02" name="Shape 102"/>
            <p:cNvSpPr/>
            <p:nvPr/>
          </p:nvSpPr>
          <p:spPr>
            <a:xfrm>
              <a:off x="1235581" y="0"/>
              <a:ext cx="617791" cy="1066800"/>
            </a:xfrm>
            <a:prstGeom prst="rect">
              <a:avLst/>
            </a:prstGeom>
            <a:solidFill>
              <a:srgbClr val="0D85CA"/>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03" name="Shape 103"/>
            <p:cNvSpPr/>
            <p:nvPr/>
          </p:nvSpPr>
          <p:spPr>
            <a:xfrm>
              <a:off x="1853372" y="0"/>
              <a:ext cx="617791" cy="1066800"/>
            </a:xfrm>
            <a:prstGeom prst="rect">
              <a:avLst/>
            </a:prstGeom>
            <a:solidFill>
              <a:srgbClr val="FF5414"/>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04" name="Shape 104"/>
            <p:cNvSpPr/>
            <p:nvPr/>
          </p:nvSpPr>
          <p:spPr>
            <a:xfrm>
              <a:off x="2470136" y="0"/>
              <a:ext cx="617791" cy="1066800"/>
            </a:xfrm>
            <a:prstGeom prst="rect">
              <a:avLst/>
            </a:prstGeom>
            <a:solidFill>
              <a:srgbClr val="C43900"/>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sp>
        <p:nvSpPr>
          <p:cNvPr id="106" name="Shape 106"/>
          <p:cNvSpPr/>
          <p:nvPr/>
        </p:nvSpPr>
        <p:spPr>
          <a:xfrm>
            <a:off x="-1" y="0"/>
            <a:ext cx="6078746" cy="1066800"/>
          </a:xfrm>
          <a:prstGeom prst="rect">
            <a:avLst/>
          </a:prstGeom>
          <a:solidFill>
            <a:srgbClr val="0A456C"/>
          </a:solidFill>
          <a:ln w="12700">
            <a:miter lim="400000"/>
          </a:ln>
        </p:spPr>
        <p:txBody>
          <a:bodyPr lIns="45719" rIns="45719" anchor="ctr"/>
          <a:lstStyle/>
          <a:p>
            <a:pPr algn="ctr">
              <a:defRPr>
                <a:solidFill>
                  <a:srgbClr val="FFFFFF"/>
                </a:solidFill>
              </a:defRPr>
            </a:pPr>
            <a:endParaRPr/>
          </a:p>
        </p:txBody>
      </p:sp>
      <p:sp>
        <p:nvSpPr>
          <p:cNvPr id="107" name="Shape 107"/>
          <p:cNvSpPr>
            <a:spLocks noGrp="1"/>
          </p:cNvSpPr>
          <p:nvPr>
            <p:ph type="title"/>
          </p:nvPr>
        </p:nvSpPr>
        <p:spPr>
          <a:prstGeom prst="rect">
            <a:avLst/>
          </a:prstGeom>
        </p:spPr>
        <p:txBody>
          <a:bodyPr/>
          <a:lstStyle/>
          <a:p>
            <a:r>
              <a:t>Title Text</a:t>
            </a:r>
          </a:p>
        </p:txBody>
      </p:sp>
      <p:sp>
        <p:nvSpPr>
          <p:cNvPr id="108" name="Shape 108"/>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theme" Target="../theme/theme1.xml"/><Relationship Id="rId8"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rgbClr val="808080"/>
            </a:gs>
            <a:gs pos="9000">
              <a:srgbClr val="D9D9D9"/>
            </a:gs>
            <a:gs pos="94000">
              <a:srgbClr val="FFFFFF"/>
            </a:gs>
          </a:gsLst>
          <a:lin ang="16200000" scaled="0"/>
        </a:gradFill>
        <a:effectLst/>
      </p:bgPr>
    </p:bg>
    <p:spTree>
      <p:nvGrpSpPr>
        <p:cNvPr id="1" name=""/>
        <p:cNvGrpSpPr/>
        <p:nvPr/>
      </p:nvGrpSpPr>
      <p:grpSpPr>
        <a:xfrm>
          <a:off x="0" y="0"/>
          <a:ext cx="0" cy="0"/>
          <a:chOff x="0" y="0"/>
          <a:chExt cx="0" cy="0"/>
        </a:xfrm>
      </p:grpSpPr>
      <p:grpSp>
        <p:nvGrpSpPr>
          <p:cNvPr id="7" name="Group 7"/>
          <p:cNvGrpSpPr/>
          <p:nvPr/>
        </p:nvGrpSpPr>
        <p:grpSpPr>
          <a:xfrm>
            <a:off x="6067723" y="-1"/>
            <a:ext cx="3087928" cy="320376"/>
            <a:chOff x="0" y="0"/>
            <a:chExt cx="3087926" cy="320374"/>
          </a:xfrm>
        </p:grpSpPr>
        <p:sp>
          <p:nvSpPr>
            <p:cNvPr id="2" name="Shape 2"/>
            <p:cNvSpPr/>
            <p:nvPr/>
          </p:nvSpPr>
          <p:spPr>
            <a:xfrm>
              <a:off x="0" y="-1"/>
              <a:ext cx="617791" cy="320376"/>
            </a:xfrm>
            <a:prstGeom prst="rect">
              <a:avLst/>
            </a:prstGeom>
            <a:solidFill>
              <a:srgbClr val="0A456C"/>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3" name="Shape 3"/>
            <p:cNvSpPr/>
            <p:nvPr/>
          </p:nvSpPr>
          <p:spPr>
            <a:xfrm>
              <a:off x="617790" y="-1"/>
              <a:ext cx="617791" cy="320376"/>
            </a:xfrm>
            <a:prstGeom prst="rect">
              <a:avLst/>
            </a:prstGeom>
            <a:solidFill>
              <a:srgbClr val="0F5681"/>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4" name="Shape 4"/>
            <p:cNvSpPr/>
            <p:nvPr/>
          </p:nvSpPr>
          <p:spPr>
            <a:xfrm>
              <a:off x="1235581" y="-1"/>
              <a:ext cx="617791" cy="320376"/>
            </a:xfrm>
            <a:prstGeom prst="rect">
              <a:avLst/>
            </a:prstGeom>
            <a:solidFill>
              <a:srgbClr val="0D85CA"/>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5" name="Shape 5"/>
            <p:cNvSpPr/>
            <p:nvPr/>
          </p:nvSpPr>
          <p:spPr>
            <a:xfrm>
              <a:off x="1853372" y="-1"/>
              <a:ext cx="617791" cy="320376"/>
            </a:xfrm>
            <a:prstGeom prst="rect">
              <a:avLst/>
            </a:prstGeom>
            <a:solidFill>
              <a:srgbClr val="FF5414"/>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6" name="Shape 6"/>
            <p:cNvSpPr/>
            <p:nvPr/>
          </p:nvSpPr>
          <p:spPr>
            <a:xfrm>
              <a:off x="2470136" y="-1"/>
              <a:ext cx="617791" cy="320376"/>
            </a:xfrm>
            <a:prstGeom prst="rect">
              <a:avLst/>
            </a:prstGeom>
            <a:solidFill>
              <a:srgbClr val="C43900"/>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sp>
        <p:nvSpPr>
          <p:cNvPr id="8" name="Shape 8"/>
          <p:cNvSpPr/>
          <p:nvPr/>
        </p:nvSpPr>
        <p:spPr>
          <a:xfrm>
            <a:off x="-1" y="-1"/>
            <a:ext cx="6078746" cy="320376"/>
          </a:xfrm>
          <a:prstGeom prst="rect">
            <a:avLst/>
          </a:prstGeom>
          <a:solidFill>
            <a:srgbClr val="0A456C"/>
          </a:solidFill>
          <a:ln w="12700">
            <a:miter lim="400000"/>
          </a:ln>
        </p:spPr>
        <p:txBody>
          <a:bodyPr lIns="45719" rIns="45719" anchor="ctr"/>
          <a:lstStyle/>
          <a:p>
            <a:pPr algn="ctr">
              <a:defRPr>
                <a:solidFill>
                  <a:srgbClr val="FFFFFF"/>
                </a:solidFill>
              </a:defRPr>
            </a:pPr>
            <a:endParaRPr/>
          </a:p>
        </p:txBody>
      </p:sp>
      <p:pic>
        <p:nvPicPr>
          <p:cNvPr id="9" name="image1.png" descr="monarch logo white.png"/>
          <p:cNvPicPr>
            <a:picLocks noChangeAspect="1"/>
          </p:cNvPicPr>
          <p:nvPr/>
        </p:nvPicPr>
        <p:blipFill>
          <a:blip r:embed="rId8">
            <a:extLst/>
          </a:blip>
          <a:stretch>
            <a:fillRect/>
          </a:stretch>
        </p:blipFill>
        <p:spPr>
          <a:xfrm>
            <a:off x="8433326" y="6280660"/>
            <a:ext cx="636036" cy="530397"/>
          </a:xfrm>
          <a:prstGeom prst="rect">
            <a:avLst/>
          </a:prstGeom>
          <a:ln w="12700">
            <a:miter lim="400000"/>
          </a:ln>
        </p:spPr>
      </p:pic>
      <p:grpSp>
        <p:nvGrpSpPr>
          <p:cNvPr id="15" name="Group 15"/>
          <p:cNvGrpSpPr/>
          <p:nvPr/>
        </p:nvGrpSpPr>
        <p:grpSpPr>
          <a:xfrm>
            <a:off x="6067723" y="0"/>
            <a:ext cx="3087928" cy="1066800"/>
            <a:chOff x="0" y="0"/>
            <a:chExt cx="3087926" cy="1066800"/>
          </a:xfrm>
        </p:grpSpPr>
        <p:sp>
          <p:nvSpPr>
            <p:cNvPr id="10" name="Shape 10"/>
            <p:cNvSpPr/>
            <p:nvPr/>
          </p:nvSpPr>
          <p:spPr>
            <a:xfrm>
              <a:off x="0" y="0"/>
              <a:ext cx="617791" cy="1066800"/>
            </a:xfrm>
            <a:prstGeom prst="rect">
              <a:avLst/>
            </a:prstGeom>
            <a:solidFill>
              <a:srgbClr val="0A456C"/>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1" name="Shape 11"/>
            <p:cNvSpPr/>
            <p:nvPr/>
          </p:nvSpPr>
          <p:spPr>
            <a:xfrm>
              <a:off x="617790" y="0"/>
              <a:ext cx="617791" cy="1066800"/>
            </a:xfrm>
            <a:prstGeom prst="rect">
              <a:avLst/>
            </a:prstGeom>
            <a:solidFill>
              <a:srgbClr val="0F5681"/>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2" name="Shape 12"/>
            <p:cNvSpPr/>
            <p:nvPr/>
          </p:nvSpPr>
          <p:spPr>
            <a:xfrm>
              <a:off x="1235581" y="0"/>
              <a:ext cx="617791" cy="1066800"/>
            </a:xfrm>
            <a:prstGeom prst="rect">
              <a:avLst/>
            </a:prstGeom>
            <a:solidFill>
              <a:srgbClr val="0D85CA"/>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3" name="Shape 13"/>
            <p:cNvSpPr/>
            <p:nvPr/>
          </p:nvSpPr>
          <p:spPr>
            <a:xfrm>
              <a:off x="1853372" y="0"/>
              <a:ext cx="617791" cy="1066800"/>
            </a:xfrm>
            <a:prstGeom prst="rect">
              <a:avLst/>
            </a:prstGeom>
            <a:solidFill>
              <a:srgbClr val="FF5414"/>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4" name="Shape 14"/>
            <p:cNvSpPr/>
            <p:nvPr/>
          </p:nvSpPr>
          <p:spPr>
            <a:xfrm>
              <a:off x="2470136" y="0"/>
              <a:ext cx="617791" cy="1066800"/>
            </a:xfrm>
            <a:prstGeom prst="rect">
              <a:avLst/>
            </a:prstGeom>
            <a:solidFill>
              <a:srgbClr val="C43900"/>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sp>
        <p:nvSpPr>
          <p:cNvPr id="16" name="Shape 16"/>
          <p:cNvSpPr/>
          <p:nvPr/>
        </p:nvSpPr>
        <p:spPr>
          <a:xfrm>
            <a:off x="-1" y="0"/>
            <a:ext cx="6078746" cy="1066800"/>
          </a:xfrm>
          <a:prstGeom prst="rect">
            <a:avLst/>
          </a:prstGeom>
          <a:solidFill>
            <a:srgbClr val="0A456C"/>
          </a:solidFill>
          <a:ln w="12700">
            <a:miter lim="400000"/>
          </a:ln>
        </p:spPr>
        <p:txBody>
          <a:bodyPr lIns="45719" rIns="45719" anchor="ctr"/>
          <a:lstStyle/>
          <a:p>
            <a:pPr algn="ctr">
              <a:defRPr>
                <a:solidFill>
                  <a:srgbClr val="FFFFFF"/>
                </a:solidFill>
              </a:defRPr>
            </a:pPr>
            <a:endParaRPr/>
          </a:p>
        </p:txBody>
      </p:sp>
      <p:sp>
        <p:nvSpPr>
          <p:cNvPr id="17" name="Shape 17"/>
          <p:cNvSpPr>
            <a:spLocks noGrp="1"/>
          </p:cNvSpPr>
          <p:nvPr>
            <p:ph type="title"/>
          </p:nvPr>
        </p:nvSpPr>
        <p:spPr>
          <a:xfrm>
            <a:off x="203200" y="0"/>
            <a:ext cx="8229600" cy="1066800"/>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chor="ctr">
            <a:normAutofit/>
          </a:bodyPr>
          <a:lstStyle/>
          <a:p>
            <a:r>
              <a:t>Title Text</a:t>
            </a:r>
          </a:p>
        </p:txBody>
      </p:sp>
      <p:sp>
        <p:nvSpPr>
          <p:cNvPr id="18" name="Shape 18"/>
          <p:cNvSpPr>
            <a:spLocks noGrp="1"/>
          </p:cNvSpPr>
          <p:nvPr>
            <p:ph type="body" idx="1"/>
          </p:nvPr>
        </p:nvSpPr>
        <p:spPr>
          <a:xfrm>
            <a:off x="457200" y="1600200"/>
            <a:ext cx="8229600" cy="5257800"/>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a:bodyPr>
          <a:lstStyle/>
          <a:p>
            <a:r>
              <a:t>Body Level One</a:t>
            </a:r>
          </a:p>
          <a:p>
            <a:pPr lvl="1"/>
            <a:r>
              <a:t>Body Level Two</a:t>
            </a:r>
          </a:p>
          <a:p>
            <a:pPr lvl="2"/>
            <a:r>
              <a:t>Body Level Three</a:t>
            </a:r>
          </a:p>
          <a:p>
            <a:pPr lvl="3"/>
            <a:r>
              <a:t>Body Level Four</a:t>
            </a:r>
          </a:p>
          <a:p>
            <a:pPr lvl="4"/>
            <a:r>
              <a:t>Body Level Five</a:t>
            </a:r>
          </a:p>
        </p:txBody>
      </p:sp>
      <p:sp>
        <p:nvSpPr>
          <p:cNvPr id="19" name="Shape 19"/>
          <p:cNvSpPr>
            <a:spLocks noGrp="1"/>
          </p:cNvSpPr>
          <p:nvPr>
            <p:ph type="sldNum" sz="quarter" idx="2"/>
          </p:nvPr>
        </p:nvSpPr>
        <p:spPr>
          <a:xfrm>
            <a:off x="4419600" y="6172200"/>
            <a:ext cx="2133600" cy="368301"/>
          </a:xfrm>
          <a:prstGeom prst="rect">
            <a:avLst/>
          </a:prstGeom>
          <a:ln w="12700">
            <a:miter lim="400000"/>
          </a:ln>
        </p:spPr>
        <p:txBody>
          <a:bodyPr wrap="none" lIns="45719" rIns="45719" anchor="ctr">
            <a:spAutoFit/>
          </a:bodyPr>
          <a:lstStyle>
            <a:lvl1pPr algn="r">
              <a:defRPr sz="1200"/>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p:transition spd="med"/>
  <p:txStyles>
    <p:titleStyle>
      <a:lvl1pPr marL="0" marR="0" indent="0" algn="l" defTabSz="457200" rtl="0" latinLnBrk="0">
        <a:lnSpc>
          <a:spcPct val="100000"/>
        </a:lnSpc>
        <a:spcBef>
          <a:spcPts val="0"/>
        </a:spcBef>
        <a:spcAft>
          <a:spcPts val="0"/>
        </a:spcAft>
        <a:buClrTx/>
        <a:buSzTx/>
        <a:buFontTx/>
        <a:buNone/>
        <a:tabLst/>
        <a:defRPr sz="3600" b="0" i="0" u="none" strike="noStrike" cap="none" spc="0" baseline="0">
          <a:ln>
            <a:noFill/>
          </a:ln>
          <a:solidFill>
            <a:srgbClr val="FFFFFF"/>
          </a:solidFill>
          <a:uFillTx/>
          <a:latin typeface="Apple SD 산돌고딕 Neo 중간체"/>
          <a:ea typeface="Apple SD 산돌고딕 Neo 중간체"/>
          <a:cs typeface="Apple SD 산돌고딕 Neo 중간체"/>
          <a:sym typeface="Apple SD 산돌고딕 Neo 중간체"/>
        </a:defRPr>
      </a:lvl1pPr>
      <a:lvl2pPr marL="0" marR="0" indent="0" algn="l" defTabSz="457200" rtl="0" latinLnBrk="0">
        <a:lnSpc>
          <a:spcPct val="100000"/>
        </a:lnSpc>
        <a:spcBef>
          <a:spcPts val="0"/>
        </a:spcBef>
        <a:spcAft>
          <a:spcPts val="0"/>
        </a:spcAft>
        <a:buClrTx/>
        <a:buSzTx/>
        <a:buFontTx/>
        <a:buNone/>
        <a:tabLst/>
        <a:defRPr sz="3600" b="0" i="0" u="none" strike="noStrike" cap="none" spc="0" baseline="0">
          <a:ln>
            <a:noFill/>
          </a:ln>
          <a:solidFill>
            <a:srgbClr val="FFFFFF"/>
          </a:solidFill>
          <a:uFillTx/>
          <a:latin typeface="Apple SD 산돌고딕 Neo 중간체"/>
          <a:ea typeface="Apple SD 산돌고딕 Neo 중간체"/>
          <a:cs typeface="Apple SD 산돌고딕 Neo 중간체"/>
          <a:sym typeface="Apple SD 산돌고딕 Neo 중간체"/>
        </a:defRPr>
      </a:lvl2pPr>
      <a:lvl3pPr marL="0" marR="0" indent="0" algn="l" defTabSz="457200" rtl="0" latinLnBrk="0">
        <a:lnSpc>
          <a:spcPct val="100000"/>
        </a:lnSpc>
        <a:spcBef>
          <a:spcPts val="0"/>
        </a:spcBef>
        <a:spcAft>
          <a:spcPts val="0"/>
        </a:spcAft>
        <a:buClrTx/>
        <a:buSzTx/>
        <a:buFontTx/>
        <a:buNone/>
        <a:tabLst/>
        <a:defRPr sz="3600" b="0" i="0" u="none" strike="noStrike" cap="none" spc="0" baseline="0">
          <a:ln>
            <a:noFill/>
          </a:ln>
          <a:solidFill>
            <a:srgbClr val="FFFFFF"/>
          </a:solidFill>
          <a:uFillTx/>
          <a:latin typeface="Apple SD 산돌고딕 Neo 중간체"/>
          <a:ea typeface="Apple SD 산돌고딕 Neo 중간체"/>
          <a:cs typeface="Apple SD 산돌고딕 Neo 중간체"/>
          <a:sym typeface="Apple SD 산돌고딕 Neo 중간체"/>
        </a:defRPr>
      </a:lvl3pPr>
      <a:lvl4pPr marL="0" marR="0" indent="0" algn="l" defTabSz="457200" rtl="0" latinLnBrk="0">
        <a:lnSpc>
          <a:spcPct val="100000"/>
        </a:lnSpc>
        <a:spcBef>
          <a:spcPts val="0"/>
        </a:spcBef>
        <a:spcAft>
          <a:spcPts val="0"/>
        </a:spcAft>
        <a:buClrTx/>
        <a:buSzTx/>
        <a:buFontTx/>
        <a:buNone/>
        <a:tabLst/>
        <a:defRPr sz="3600" b="0" i="0" u="none" strike="noStrike" cap="none" spc="0" baseline="0">
          <a:ln>
            <a:noFill/>
          </a:ln>
          <a:solidFill>
            <a:srgbClr val="FFFFFF"/>
          </a:solidFill>
          <a:uFillTx/>
          <a:latin typeface="Apple SD 산돌고딕 Neo 중간체"/>
          <a:ea typeface="Apple SD 산돌고딕 Neo 중간체"/>
          <a:cs typeface="Apple SD 산돌고딕 Neo 중간체"/>
          <a:sym typeface="Apple SD 산돌고딕 Neo 중간체"/>
        </a:defRPr>
      </a:lvl4pPr>
      <a:lvl5pPr marL="0" marR="0" indent="0" algn="l" defTabSz="457200" rtl="0" latinLnBrk="0">
        <a:lnSpc>
          <a:spcPct val="100000"/>
        </a:lnSpc>
        <a:spcBef>
          <a:spcPts val="0"/>
        </a:spcBef>
        <a:spcAft>
          <a:spcPts val="0"/>
        </a:spcAft>
        <a:buClrTx/>
        <a:buSzTx/>
        <a:buFontTx/>
        <a:buNone/>
        <a:tabLst/>
        <a:defRPr sz="3600" b="0" i="0" u="none" strike="noStrike" cap="none" spc="0" baseline="0">
          <a:ln>
            <a:noFill/>
          </a:ln>
          <a:solidFill>
            <a:srgbClr val="FFFFFF"/>
          </a:solidFill>
          <a:uFillTx/>
          <a:latin typeface="Apple SD 산돌고딕 Neo 중간체"/>
          <a:ea typeface="Apple SD 산돌고딕 Neo 중간체"/>
          <a:cs typeface="Apple SD 산돌고딕 Neo 중간체"/>
          <a:sym typeface="Apple SD 산돌고딕 Neo 중간체"/>
        </a:defRPr>
      </a:lvl5pPr>
      <a:lvl6pPr marL="0" marR="0" indent="0" algn="l" defTabSz="457200" rtl="0" latinLnBrk="0">
        <a:lnSpc>
          <a:spcPct val="100000"/>
        </a:lnSpc>
        <a:spcBef>
          <a:spcPts val="0"/>
        </a:spcBef>
        <a:spcAft>
          <a:spcPts val="0"/>
        </a:spcAft>
        <a:buClrTx/>
        <a:buSzTx/>
        <a:buFontTx/>
        <a:buNone/>
        <a:tabLst/>
        <a:defRPr sz="3600" b="0" i="0" u="none" strike="noStrike" cap="none" spc="0" baseline="0">
          <a:ln>
            <a:noFill/>
          </a:ln>
          <a:solidFill>
            <a:srgbClr val="FFFFFF"/>
          </a:solidFill>
          <a:uFillTx/>
          <a:latin typeface="Apple SD 산돌고딕 Neo 중간체"/>
          <a:ea typeface="Apple SD 산돌고딕 Neo 중간체"/>
          <a:cs typeface="Apple SD 산돌고딕 Neo 중간체"/>
          <a:sym typeface="Apple SD 산돌고딕 Neo 중간체"/>
        </a:defRPr>
      </a:lvl6pPr>
      <a:lvl7pPr marL="0" marR="0" indent="0" algn="l" defTabSz="457200" rtl="0" latinLnBrk="0">
        <a:lnSpc>
          <a:spcPct val="100000"/>
        </a:lnSpc>
        <a:spcBef>
          <a:spcPts val="0"/>
        </a:spcBef>
        <a:spcAft>
          <a:spcPts val="0"/>
        </a:spcAft>
        <a:buClrTx/>
        <a:buSzTx/>
        <a:buFontTx/>
        <a:buNone/>
        <a:tabLst/>
        <a:defRPr sz="3600" b="0" i="0" u="none" strike="noStrike" cap="none" spc="0" baseline="0">
          <a:ln>
            <a:noFill/>
          </a:ln>
          <a:solidFill>
            <a:srgbClr val="FFFFFF"/>
          </a:solidFill>
          <a:uFillTx/>
          <a:latin typeface="Apple SD 산돌고딕 Neo 중간체"/>
          <a:ea typeface="Apple SD 산돌고딕 Neo 중간체"/>
          <a:cs typeface="Apple SD 산돌고딕 Neo 중간체"/>
          <a:sym typeface="Apple SD 산돌고딕 Neo 중간체"/>
        </a:defRPr>
      </a:lvl7pPr>
      <a:lvl8pPr marL="0" marR="0" indent="0" algn="l" defTabSz="457200" rtl="0" latinLnBrk="0">
        <a:lnSpc>
          <a:spcPct val="100000"/>
        </a:lnSpc>
        <a:spcBef>
          <a:spcPts val="0"/>
        </a:spcBef>
        <a:spcAft>
          <a:spcPts val="0"/>
        </a:spcAft>
        <a:buClrTx/>
        <a:buSzTx/>
        <a:buFontTx/>
        <a:buNone/>
        <a:tabLst/>
        <a:defRPr sz="3600" b="0" i="0" u="none" strike="noStrike" cap="none" spc="0" baseline="0">
          <a:ln>
            <a:noFill/>
          </a:ln>
          <a:solidFill>
            <a:srgbClr val="FFFFFF"/>
          </a:solidFill>
          <a:uFillTx/>
          <a:latin typeface="Apple SD 산돌고딕 Neo 중간체"/>
          <a:ea typeface="Apple SD 산돌고딕 Neo 중간체"/>
          <a:cs typeface="Apple SD 산돌고딕 Neo 중간체"/>
          <a:sym typeface="Apple SD 산돌고딕 Neo 중간체"/>
        </a:defRPr>
      </a:lvl8pPr>
      <a:lvl9pPr marL="0" marR="0" indent="0" algn="l" defTabSz="457200" rtl="0" latinLnBrk="0">
        <a:lnSpc>
          <a:spcPct val="100000"/>
        </a:lnSpc>
        <a:spcBef>
          <a:spcPts val="0"/>
        </a:spcBef>
        <a:spcAft>
          <a:spcPts val="0"/>
        </a:spcAft>
        <a:buClrTx/>
        <a:buSzTx/>
        <a:buFontTx/>
        <a:buNone/>
        <a:tabLst/>
        <a:defRPr sz="3600" b="0" i="0" u="none" strike="noStrike" cap="none" spc="0" baseline="0">
          <a:ln>
            <a:noFill/>
          </a:ln>
          <a:solidFill>
            <a:srgbClr val="FFFFFF"/>
          </a:solidFill>
          <a:uFillTx/>
          <a:latin typeface="Apple SD 산돌고딕 Neo 중간체"/>
          <a:ea typeface="Apple SD 산돌고딕 Neo 중간체"/>
          <a:cs typeface="Apple SD 산돌고딕 Neo 중간체"/>
          <a:sym typeface="Apple SD 산돌고딕 Neo 중간체"/>
        </a:defRPr>
      </a:lvl9pPr>
    </p:titleStyle>
    <p:bodyStyle>
      <a:lvl1pPr marL="342900" marR="0" indent="-342900"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Apple SD 산돌고딕 Neo 중간체"/>
          <a:ea typeface="Apple SD 산돌고딕 Neo 중간체"/>
          <a:cs typeface="Apple SD 산돌고딕 Neo 중간체"/>
          <a:sym typeface="Apple SD 산돌고딕 Neo 중간체"/>
        </a:defRPr>
      </a:lvl1pPr>
      <a:lvl2pPr marL="783771" marR="0" indent="-326571"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Apple SD 산돌고딕 Neo 중간체"/>
          <a:ea typeface="Apple SD 산돌고딕 Neo 중간체"/>
          <a:cs typeface="Apple SD 산돌고딕 Neo 중간체"/>
          <a:sym typeface="Apple SD 산돌고딕 Neo 중간체"/>
        </a:defRPr>
      </a:lvl2pPr>
      <a:lvl3pPr marL="1219200" marR="0" indent="-304800"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Apple SD 산돌고딕 Neo 중간체"/>
          <a:ea typeface="Apple SD 산돌고딕 Neo 중간체"/>
          <a:cs typeface="Apple SD 산돌고딕 Neo 중간체"/>
          <a:sym typeface="Apple SD 산돌고딕 Neo 중간체"/>
        </a:defRPr>
      </a:lvl3pPr>
      <a:lvl4pPr marL="1737360" marR="0" indent="-365760"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Apple SD 산돌고딕 Neo 중간체"/>
          <a:ea typeface="Apple SD 산돌고딕 Neo 중간체"/>
          <a:cs typeface="Apple SD 산돌고딕 Neo 중간체"/>
          <a:sym typeface="Apple SD 산돌고딕 Neo 중간체"/>
        </a:defRPr>
      </a:lvl4pPr>
      <a:lvl5pPr marL="2194560" marR="0" indent="-365760"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Apple SD 산돌고딕 Neo 중간체"/>
          <a:ea typeface="Apple SD 산돌고딕 Neo 중간체"/>
          <a:cs typeface="Apple SD 산돌고딕 Neo 중간체"/>
          <a:sym typeface="Apple SD 산돌고딕 Neo 중간체"/>
        </a:defRPr>
      </a:lvl5pPr>
      <a:lvl6pPr marL="2651760" marR="0" indent="-365760"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Apple SD 산돌고딕 Neo 중간체"/>
          <a:ea typeface="Apple SD 산돌고딕 Neo 중간체"/>
          <a:cs typeface="Apple SD 산돌고딕 Neo 중간체"/>
          <a:sym typeface="Apple SD 산돌고딕 Neo 중간체"/>
        </a:defRPr>
      </a:lvl6pPr>
      <a:lvl7pPr marL="3108960" marR="0" indent="-365760"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Apple SD 산돌고딕 Neo 중간체"/>
          <a:ea typeface="Apple SD 산돌고딕 Neo 중간체"/>
          <a:cs typeface="Apple SD 산돌고딕 Neo 중간체"/>
          <a:sym typeface="Apple SD 산돌고딕 Neo 중간체"/>
        </a:defRPr>
      </a:lvl7pPr>
      <a:lvl8pPr marL="3566159" marR="0" indent="-365759"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Apple SD 산돌고딕 Neo 중간체"/>
          <a:ea typeface="Apple SD 산돌고딕 Neo 중간체"/>
          <a:cs typeface="Apple SD 산돌고딕 Neo 중간체"/>
          <a:sym typeface="Apple SD 산돌고딕 Neo 중간체"/>
        </a:defRPr>
      </a:lvl8pPr>
      <a:lvl9pPr marL="4023359" marR="0" indent="-365759"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Apple SD 산돌고딕 Neo 중간체"/>
          <a:ea typeface="Apple SD 산돌고딕 Neo 중간체"/>
          <a:cs typeface="Apple SD 산돌고딕 Neo 중간체"/>
          <a:sym typeface="Apple SD 산돌고딕 Neo 중간체"/>
        </a:defRPr>
      </a:lvl9pPr>
    </p:bodyStyle>
    <p:otherStyle>
      <a:lvl1pPr marL="0" marR="0" indent="0" algn="r" defTabSz="4572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1pPr>
      <a:lvl2pPr marL="0" marR="0" indent="457200" algn="r" defTabSz="4572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2pPr>
      <a:lvl3pPr marL="0" marR="0" indent="914400" algn="r" defTabSz="4572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3pPr>
      <a:lvl4pPr marL="0" marR="0" indent="1371600" algn="r" defTabSz="4572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4pPr>
      <a:lvl5pPr marL="0" marR="0" indent="1828800" algn="r" defTabSz="4572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5pPr>
      <a:lvl6pPr marL="0" marR="0" indent="2286000" algn="r" defTabSz="4572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6pPr>
      <a:lvl7pPr marL="0" marR="0" indent="2743200" algn="r" defTabSz="4572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7pPr>
      <a:lvl8pPr marL="0" marR="0" indent="3200400" algn="r" defTabSz="4572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8pPr>
      <a:lvl9pPr marL="0" marR="0" indent="3657600" algn="r" defTabSz="4572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png"/><Relationship Id="rId5" Type="http://schemas.openxmlformats.org/officeDocument/2006/relationships/image" Target="../media/image28.pn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3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31.gi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 Id="rId3" Type="http://schemas.openxmlformats.org/officeDocument/2006/relationships/image" Target="../media/image32.gi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 Id="rId3" Type="http://schemas.openxmlformats.org/officeDocument/2006/relationships/image" Target="../media/image33.gi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image" Target="../media/image35.png"/><Relationship Id="rId5" Type="http://schemas.openxmlformats.org/officeDocument/2006/relationships/image" Target="../media/image36.png"/><Relationship Id="rId6" Type="http://schemas.openxmlformats.org/officeDocument/2006/relationships/image" Target="../media/image37.png"/><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4" Type="http://schemas.openxmlformats.org/officeDocument/2006/relationships/image" Target="../media/image40.png"/><Relationship Id="rId5" Type="http://schemas.openxmlformats.org/officeDocument/2006/relationships/image" Target="../media/image41.png"/><Relationship Id="rId6" Type="http://schemas.openxmlformats.org/officeDocument/2006/relationships/image" Target="../media/image42.png"/><Relationship Id="rId7" Type="http://schemas.openxmlformats.org/officeDocument/2006/relationships/image" Target="../media/image43.png"/><Relationship Id="rId1" Type="http://schemas.openxmlformats.org/officeDocument/2006/relationships/slideLayout" Target="../slideLayouts/slideLayout2.xml"/><Relationship Id="rId2" Type="http://schemas.openxmlformats.org/officeDocument/2006/relationships/image" Target="../media/image3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44.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image" Target="../media/image8.png"/><Relationship Id="rId7" Type="http://schemas.openxmlformats.org/officeDocument/2006/relationships/image" Target="../media/image9.png"/><Relationship Id="rId8" Type="http://schemas.openxmlformats.org/officeDocument/2006/relationships/image" Target="../media/image10.png"/><Relationship Id="rId9" Type="http://schemas.openxmlformats.org/officeDocument/2006/relationships/image" Target="../media/image11.png"/><Relationship Id="rId10" Type="http://schemas.openxmlformats.org/officeDocument/2006/relationships/image" Target="../media/image12.png"/><Relationship Id="rId11"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4.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16.png"/><Relationship Id="rId1" Type="http://schemas.openxmlformats.org/officeDocument/2006/relationships/slideLayout" Target="../slideLayouts/slideLayout3.xml"/><Relationship Id="rId2"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image" Target="../media/image17.jpeg"/><Relationship Id="rId4" Type="http://schemas.openxmlformats.org/officeDocument/2006/relationships/image" Target="../media/image18.png"/><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3" Type="http://schemas.openxmlformats.org/officeDocument/2006/relationships/image" Target="../media/image19.tif"/><Relationship Id="rId4" Type="http://schemas.openxmlformats.org/officeDocument/2006/relationships/image" Target="../media/image20.png"/><Relationship Id="rId5" Type="http://schemas.openxmlformats.org/officeDocument/2006/relationships/image" Target="../media/image21.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Shape 117"/>
          <p:cNvSpPr/>
          <p:nvPr/>
        </p:nvSpPr>
        <p:spPr>
          <a:xfrm>
            <a:off x="469898" y="3728304"/>
            <a:ext cx="8089901" cy="1342645"/>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ctr" defTabSz="342882">
              <a:spcBef>
                <a:spcPts val="500"/>
              </a:spcBef>
              <a:defRPr sz="2400">
                <a:solidFill>
                  <a:srgbClr val="808080"/>
                </a:solidFill>
                <a:latin typeface="Century Gothic"/>
                <a:ea typeface="Century Gothic"/>
                <a:cs typeface="Century Gothic"/>
                <a:sym typeface="Century Gothic"/>
              </a:defRPr>
            </a:pPr>
            <a:r>
              <a:t>Daniel Keith and Nicole Vasilevsky</a:t>
            </a:r>
            <a:endParaRPr>
              <a:solidFill>
                <a:srgbClr val="888888"/>
              </a:solidFill>
            </a:endParaRPr>
          </a:p>
          <a:p>
            <a:pPr algn="ctr" defTabSz="342882">
              <a:spcBef>
                <a:spcPts val="500"/>
              </a:spcBef>
              <a:defRPr sz="2400">
                <a:solidFill>
                  <a:srgbClr val="808080"/>
                </a:solidFill>
                <a:latin typeface="Century Gothic"/>
                <a:ea typeface="Century Gothic"/>
                <a:cs typeface="Century Gothic"/>
                <a:sym typeface="Century Gothic"/>
              </a:defRPr>
            </a:pPr>
            <a:r>
              <a:t>May 03, 2017</a:t>
            </a:r>
            <a:endParaRPr>
              <a:solidFill>
                <a:srgbClr val="888888"/>
              </a:solidFill>
            </a:endParaRPr>
          </a:p>
          <a:p>
            <a:pPr algn="ctr" defTabSz="342882">
              <a:spcBef>
                <a:spcPts val="500"/>
              </a:spcBef>
              <a:defRPr sz="2400">
                <a:solidFill>
                  <a:srgbClr val="808080"/>
                </a:solidFill>
                <a:latin typeface="Century Gothic"/>
                <a:ea typeface="Century Gothic"/>
                <a:cs typeface="Century Gothic"/>
                <a:sym typeface="Century Gothic"/>
              </a:defRPr>
            </a:pPr>
            <a:r>
              <a:t>csv,conf,v3</a:t>
            </a:r>
          </a:p>
        </p:txBody>
      </p:sp>
      <p:pic>
        <p:nvPicPr>
          <p:cNvPr id="118" name="image2.png" descr="Twitter_logo_blue.png"/>
          <p:cNvPicPr>
            <a:picLocks noChangeAspect="1"/>
          </p:cNvPicPr>
          <p:nvPr/>
        </p:nvPicPr>
        <p:blipFill>
          <a:blip r:embed="rId3">
            <a:extLst/>
          </a:blip>
          <a:stretch>
            <a:fillRect/>
          </a:stretch>
        </p:blipFill>
        <p:spPr>
          <a:xfrm>
            <a:off x="1907907" y="5186886"/>
            <a:ext cx="504437" cy="410104"/>
          </a:xfrm>
          <a:prstGeom prst="rect">
            <a:avLst/>
          </a:prstGeom>
          <a:ln w="12700">
            <a:miter lim="400000"/>
          </a:ln>
        </p:spPr>
      </p:pic>
      <p:sp>
        <p:nvSpPr>
          <p:cNvPr id="119" name="Shape 119"/>
          <p:cNvSpPr/>
          <p:nvPr/>
        </p:nvSpPr>
        <p:spPr>
          <a:xfrm>
            <a:off x="2412344" y="5244393"/>
            <a:ext cx="4531056" cy="4597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nSpc>
                <a:spcPct val="70000"/>
              </a:lnSpc>
              <a:defRPr sz="2400">
                <a:solidFill>
                  <a:srgbClr val="808080"/>
                </a:solidFill>
                <a:latin typeface="Apple SD 산돌고딕 Neo 볼드체"/>
                <a:ea typeface="Apple SD 산돌고딕 Neo 볼드체"/>
                <a:cs typeface="Apple SD 산돌고딕 Neo 볼드체"/>
                <a:sym typeface="Apple SD 산돌고딕 Neo 볼드체"/>
              </a:defRPr>
            </a:lvl1pPr>
          </a:lstStyle>
          <a:p>
            <a:r>
              <a:t>@TheDoctorBud  @n_vasilevsky </a:t>
            </a:r>
          </a:p>
        </p:txBody>
      </p:sp>
      <p:sp>
        <p:nvSpPr>
          <p:cNvPr id="120" name="Shape 120"/>
          <p:cNvSpPr/>
          <p:nvPr/>
        </p:nvSpPr>
        <p:spPr>
          <a:xfrm>
            <a:off x="304800" y="1690255"/>
            <a:ext cx="8534400" cy="19202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p>
            <a:pPr algn="ctr" defTabSz="342882">
              <a:defRPr sz="4000">
                <a:latin typeface="Apple SD 산돌고딕 Neo 볼드체"/>
                <a:ea typeface="Apple SD 산돌고딕 Neo 볼드체"/>
                <a:cs typeface="Apple SD 산돌고딕 Neo 볼드체"/>
                <a:sym typeface="Apple SD 산돌고딕 Neo 볼드체"/>
              </a:defRPr>
            </a:pPr>
            <a:r>
              <a:t>A match made in heaven: </a:t>
            </a:r>
          </a:p>
          <a:p>
            <a:pPr algn="ctr" defTabSz="342882">
              <a:defRPr sz="4000">
                <a:latin typeface="Apple SD 산돌고딕 Neo 볼드체"/>
                <a:ea typeface="Apple SD 산돌고딕 Neo 볼드체"/>
                <a:cs typeface="Apple SD 산돌고딕 Neo 볼드체"/>
                <a:sym typeface="Apple SD 산돌고딕 Neo 볼드체"/>
              </a:defRPr>
            </a:pPr>
            <a:r>
              <a:t>domain expert meets CSV; </a:t>
            </a:r>
            <a:endParaRPr sz="3300" b="1">
              <a:latin typeface="Century Gothic"/>
              <a:ea typeface="Century Gothic"/>
              <a:cs typeface="Century Gothic"/>
              <a:sym typeface="Century Gothic"/>
            </a:endParaRPr>
          </a:p>
          <a:p>
            <a:pPr algn="ctr" defTabSz="342882">
              <a:defRPr sz="4000">
                <a:latin typeface="Apple SD 산돌고딕 Neo 볼드체"/>
                <a:ea typeface="Apple SD 산돌고딕 Neo 볼드체"/>
                <a:cs typeface="Apple SD 산돌고딕 Neo 볼드체"/>
                <a:sym typeface="Apple SD 산돌고딕 Neo 볼드체"/>
              </a:defRPr>
            </a:pPr>
            <a:r>
              <a:t>gives birth to ontologies</a:t>
            </a:r>
          </a:p>
        </p:txBody>
      </p:sp>
      <p:sp>
        <p:nvSpPr>
          <p:cNvPr id="121" name="Shape 121"/>
          <p:cNvSpPr/>
          <p:nvPr/>
        </p:nvSpPr>
        <p:spPr>
          <a:xfrm>
            <a:off x="3506255" y="5662035"/>
            <a:ext cx="2099362" cy="624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lgn="ctr">
              <a:defRPr>
                <a:solidFill>
                  <a:srgbClr val="808080"/>
                </a:solidFill>
                <a:latin typeface="Apple SD 산돌고딕 Neo 볼드체"/>
                <a:ea typeface="Apple SD 산돌고딕 Neo 볼드체"/>
                <a:cs typeface="Apple SD 산돌고딕 Neo 볼드체"/>
                <a:sym typeface="Apple SD 산돌고딕 Neo 볼드체"/>
              </a:defRPr>
            </a:pPr>
            <a:r>
              <a:t>vasilevs@ohsu.edu</a:t>
            </a:r>
          </a:p>
          <a:p>
            <a:pPr algn="ctr">
              <a:defRPr>
                <a:solidFill>
                  <a:srgbClr val="808080"/>
                </a:solidFill>
                <a:latin typeface="Apple SD 산돌고딕 Neo 볼드체"/>
                <a:ea typeface="Apple SD 산돌고딕 Neo 볼드체"/>
                <a:cs typeface="Apple SD 산돌고딕 Neo 볼드체"/>
                <a:sym typeface="Apple SD 산돌고딕 Neo 볼드체"/>
              </a:defRPr>
            </a:pPr>
            <a:r>
              <a:t>keitda@ohsu.edu</a:t>
            </a:r>
          </a:p>
        </p:txBody>
      </p:sp>
      <p:pic>
        <p:nvPicPr>
          <p:cNvPr id="122" name="image3.png"/>
          <p:cNvPicPr>
            <a:picLocks noChangeAspect="1"/>
          </p:cNvPicPr>
          <p:nvPr/>
        </p:nvPicPr>
        <p:blipFill>
          <a:blip r:embed="rId4">
            <a:extLst/>
          </a:blip>
          <a:srcRect r="69432" b="17305"/>
          <a:stretch>
            <a:fillRect/>
          </a:stretch>
        </p:blipFill>
        <p:spPr>
          <a:xfrm>
            <a:off x="-13739" y="5557649"/>
            <a:ext cx="801138" cy="1300352"/>
          </a:xfrm>
          <a:prstGeom prst="rect">
            <a:avLst/>
          </a:prstGeom>
          <a:ln w="12700">
            <a:miter lim="400000"/>
          </a:ln>
        </p:spPr>
      </p:pic>
    </p:spTree>
  </p:cSld>
  <p:clrMapOvr>
    <a:masterClrMapping/>
  </p:clrMapOvr>
  <p:transition spd="med"/>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 name="Shape 281"/>
          <p:cNvSpPr>
            <a:spLocks noGrp="1"/>
          </p:cNvSpPr>
          <p:nvPr>
            <p:ph type="title"/>
          </p:nvPr>
        </p:nvSpPr>
        <p:spPr>
          <a:xfrm>
            <a:off x="313897" y="0"/>
            <a:ext cx="6364489" cy="1066800"/>
          </a:xfrm>
          <a:prstGeom prst="rect">
            <a:avLst/>
          </a:prstGeom>
        </p:spPr>
        <p:txBody>
          <a:bodyPr/>
          <a:lstStyle>
            <a:lvl1pPr>
              <a:defRPr sz="2800"/>
            </a:lvl1pPr>
          </a:lstStyle>
          <a:p>
            <a:r>
              <a:t>How do we capture the complexity of the ontology logic in a spreadsheet?</a:t>
            </a:r>
          </a:p>
        </p:txBody>
      </p:sp>
      <p:sp>
        <p:nvSpPr>
          <p:cNvPr id="282" name="Shape 282"/>
          <p:cNvSpPr/>
          <p:nvPr/>
        </p:nvSpPr>
        <p:spPr>
          <a:xfrm>
            <a:off x="1368475" y="6375462"/>
            <a:ext cx="6407050" cy="350662"/>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ctr">
              <a:defRPr>
                <a:latin typeface="Arial"/>
                <a:ea typeface="Arial"/>
                <a:cs typeface="Arial"/>
                <a:sym typeface="Arial"/>
              </a:defRPr>
            </a:lvl1pPr>
          </a:lstStyle>
          <a:p>
            <a:r>
              <a:t>https://github.com/dosumis/dead_simple_owl_design_patterns</a:t>
            </a:r>
          </a:p>
        </p:txBody>
      </p:sp>
      <p:sp>
        <p:nvSpPr>
          <p:cNvPr id="283" name="Shape 283"/>
          <p:cNvSpPr/>
          <p:nvPr/>
        </p:nvSpPr>
        <p:spPr>
          <a:xfrm>
            <a:off x="982456" y="1789800"/>
            <a:ext cx="7574689" cy="9042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2800" b="1"/>
            </a:lvl1pPr>
          </a:lstStyle>
          <a:p>
            <a:r>
              <a:t>Dead Simple Ontology Design Patterns (DOSDP)</a:t>
            </a:r>
          </a:p>
        </p:txBody>
      </p:sp>
      <p:sp>
        <p:nvSpPr>
          <p:cNvPr id="284" name="Shape 284"/>
          <p:cNvSpPr/>
          <p:nvPr/>
        </p:nvSpPr>
        <p:spPr>
          <a:xfrm>
            <a:off x="542635" y="1416985"/>
            <a:ext cx="1849399" cy="3835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2000" b="1">
                <a:solidFill>
                  <a:srgbClr val="C43900"/>
                </a:solidFill>
              </a:defRPr>
            </a:lvl1pPr>
          </a:lstStyle>
          <a:p>
            <a:r>
              <a:t>THE SOLUTION</a:t>
            </a:r>
          </a:p>
        </p:txBody>
      </p:sp>
      <p:sp>
        <p:nvSpPr>
          <p:cNvPr id="285" name="Shape 285"/>
          <p:cNvSpPr/>
          <p:nvPr/>
        </p:nvSpPr>
        <p:spPr>
          <a:xfrm flipV="1">
            <a:off x="102814" y="1617040"/>
            <a:ext cx="439822" cy="7046"/>
          </a:xfrm>
          <a:prstGeom prst="line">
            <a:avLst/>
          </a:prstGeom>
          <a:ln w="25400">
            <a:solidFill>
              <a:srgbClr val="C43900"/>
            </a:solidFill>
            <a:prstDash val="sysDot"/>
          </a:ln>
        </p:spPr>
        <p:txBody>
          <a:bodyPr lIns="45719" rIns="45719"/>
          <a:lstStyle/>
          <a:p>
            <a:endParaRPr/>
          </a:p>
        </p:txBody>
      </p:sp>
      <p:sp>
        <p:nvSpPr>
          <p:cNvPr id="286" name="Shape 286"/>
          <p:cNvSpPr/>
          <p:nvPr/>
        </p:nvSpPr>
        <p:spPr>
          <a:xfrm>
            <a:off x="157407" y="2048845"/>
            <a:ext cx="879641" cy="1"/>
          </a:xfrm>
          <a:prstGeom prst="line">
            <a:avLst/>
          </a:prstGeom>
          <a:ln w="25400">
            <a:solidFill>
              <a:srgbClr val="C43900"/>
            </a:solidFill>
            <a:prstDash val="sysDot"/>
            <a:tailEnd type="triangle"/>
          </a:ln>
        </p:spPr>
        <p:txBody>
          <a:bodyPr lIns="45719" rIns="45719"/>
          <a:lstStyle/>
          <a:p>
            <a:endParaRPr/>
          </a:p>
        </p:txBody>
      </p:sp>
      <p:sp>
        <p:nvSpPr>
          <p:cNvPr id="287" name="Shape 287"/>
          <p:cNvSpPr/>
          <p:nvPr/>
        </p:nvSpPr>
        <p:spPr>
          <a:xfrm flipV="1">
            <a:off x="116462" y="1617041"/>
            <a:ext cx="1" cy="445450"/>
          </a:xfrm>
          <a:prstGeom prst="line">
            <a:avLst/>
          </a:prstGeom>
          <a:ln w="25400">
            <a:solidFill>
              <a:srgbClr val="C43900"/>
            </a:solidFill>
            <a:prstDash val="sysDot"/>
          </a:ln>
        </p:spPr>
        <p:txBody>
          <a:bodyPr lIns="45719" rIns="45719"/>
          <a:lstStyle/>
          <a:p>
            <a:endParaRPr/>
          </a:p>
        </p:txBody>
      </p:sp>
      <p:sp>
        <p:nvSpPr>
          <p:cNvPr id="288" name="Shape 288"/>
          <p:cNvSpPr/>
          <p:nvPr/>
        </p:nvSpPr>
        <p:spPr>
          <a:xfrm>
            <a:off x="982457" y="2342815"/>
            <a:ext cx="7738462" cy="248426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marL="285750" indent="-285750">
              <a:buSzPct val="100000"/>
              <a:buBlip>
                <a:blip r:embed="rId3"/>
              </a:buBlip>
              <a:defRPr>
                <a:latin typeface="Arial"/>
                <a:ea typeface="Arial"/>
                <a:cs typeface="Arial"/>
                <a:sym typeface="Arial"/>
              </a:defRPr>
            </a:pPr>
            <a:r>
              <a:t>Editing OWL ontologies requires specifying OWL design patterns </a:t>
            </a:r>
          </a:p>
          <a:p>
            <a:pPr marL="285750" indent="-285750">
              <a:buSzPct val="100000"/>
              <a:buBlip>
                <a:blip r:embed="rId3"/>
              </a:buBlip>
              <a:defRPr>
                <a:latin typeface="Arial"/>
                <a:ea typeface="Arial"/>
                <a:cs typeface="Arial"/>
                <a:sym typeface="Arial"/>
              </a:defRPr>
            </a:pPr>
            <a:endParaRPr/>
          </a:p>
          <a:p>
            <a:pPr marL="285750" indent="-285750">
              <a:buSzPct val="100000"/>
              <a:buBlip>
                <a:blip r:embed="rId3"/>
              </a:buBlip>
              <a:defRPr>
                <a:latin typeface="Arial"/>
                <a:ea typeface="Arial"/>
                <a:cs typeface="Arial"/>
                <a:sym typeface="Arial"/>
              </a:defRPr>
            </a:pPr>
            <a:r>
              <a:t>Patterns are specified in the subset of YAML that can be converted to JSON </a:t>
            </a:r>
          </a:p>
          <a:p>
            <a:pPr marL="742950" lvl="1" indent="-285750">
              <a:buSzPct val="100000"/>
              <a:buBlip>
                <a:blip r:embed="rId3"/>
              </a:buBlip>
              <a:defRPr>
                <a:latin typeface="Arial"/>
                <a:ea typeface="Arial"/>
                <a:cs typeface="Arial"/>
                <a:sym typeface="Arial"/>
              </a:defRPr>
            </a:pPr>
            <a:r>
              <a:t>Can be used to:</a:t>
            </a:r>
          </a:p>
          <a:p>
            <a:pPr marL="1200150" lvl="2" indent="-285750">
              <a:buSzPct val="100000"/>
              <a:buBlip>
                <a:blip r:embed="rId3"/>
              </a:buBlip>
              <a:defRPr>
                <a:latin typeface="Arial"/>
                <a:ea typeface="Arial"/>
                <a:cs typeface="Arial"/>
                <a:sym typeface="Arial"/>
              </a:defRPr>
            </a:pPr>
            <a:r>
              <a:t>Generate documentation</a:t>
            </a:r>
          </a:p>
          <a:p>
            <a:pPr marL="1200150" lvl="2" indent="-285750">
              <a:buSzPct val="100000"/>
              <a:buBlip>
                <a:blip r:embed="rId3"/>
              </a:buBlip>
              <a:defRPr>
                <a:latin typeface="Arial"/>
                <a:ea typeface="Arial"/>
                <a:cs typeface="Arial"/>
                <a:sym typeface="Arial"/>
              </a:defRPr>
            </a:pPr>
            <a:r>
              <a:t>Generate new terms</a:t>
            </a:r>
          </a:p>
          <a:p>
            <a:pPr marL="1200150" lvl="2" indent="-285750">
              <a:buSzPct val="100000"/>
              <a:buBlip>
                <a:blip r:embed="rId3"/>
              </a:buBlip>
              <a:defRPr>
                <a:latin typeface="Arial"/>
                <a:ea typeface="Arial"/>
                <a:cs typeface="Arial"/>
                <a:sym typeface="Arial"/>
              </a:defRPr>
            </a:pPr>
            <a:r>
              <a:t>Retrofit old terms</a:t>
            </a:r>
          </a:p>
          <a:p>
            <a:pPr marL="742950" lvl="1" indent="-285750">
              <a:buSzPct val="100000"/>
              <a:buBlip>
                <a:blip r:embed="rId3"/>
              </a:buBlip>
              <a:defRPr>
                <a:latin typeface="Arial"/>
                <a:ea typeface="Arial"/>
                <a:cs typeface="Arial"/>
                <a:sym typeface="Arial"/>
              </a:defRPr>
            </a:pPr>
            <a:r>
              <a:t>Allows for reuse of patterns</a:t>
            </a:r>
          </a:p>
        </p:txBody>
      </p:sp>
    </p:spTree>
  </p:cSld>
  <p:clrMapOvr>
    <a:masterClrMapping/>
  </p:clrMapOvr>
  <p:transition spd="slow"/>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 name="Shape 292"/>
          <p:cNvSpPr>
            <a:spLocks noGrp="1"/>
          </p:cNvSpPr>
          <p:nvPr>
            <p:ph type="title"/>
          </p:nvPr>
        </p:nvSpPr>
        <p:spPr>
          <a:prstGeom prst="rect">
            <a:avLst/>
          </a:prstGeom>
        </p:spPr>
        <p:txBody>
          <a:bodyPr/>
          <a:lstStyle/>
          <a:p>
            <a:r>
              <a:t>DOSDP for a Beer Ontology</a:t>
            </a:r>
          </a:p>
        </p:txBody>
      </p:sp>
      <p:pic>
        <p:nvPicPr>
          <p:cNvPr id="293" name="image22.pdf"/>
          <p:cNvPicPr>
            <a:picLocks noChangeAspect="1"/>
          </p:cNvPicPr>
          <p:nvPr/>
        </p:nvPicPr>
        <p:blipFill>
          <a:blip r:embed="rId3">
            <a:extLst/>
          </a:blip>
          <a:stretch>
            <a:fillRect/>
          </a:stretch>
        </p:blipFill>
        <p:spPr>
          <a:xfrm>
            <a:off x="2019156" y="3580008"/>
            <a:ext cx="5215152" cy="2127027"/>
          </a:xfrm>
          <a:prstGeom prst="rect">
            <a:avLst/>
          </a:prstGeom>
          <a:ln w="12700">
            <a:miter lim="400000"/>
          </a:ln>
        </p:spPr>
      </p:pic>
      <p:sp>
        <p:nvSpPr>
          <p:cNvPr id="294" name="Shape 294"/>
          <p:cNvSpPr/>
          <p:nvPr/>
        </p:nvSpPr>
        <p:spPr>
          <a:xfrm>
            <a:off x="282051" y="3132980"/>
            <a:ext cx="1810828" cy="3581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b="1"/>
            </a:lvl1pPr>
          </a:lstStyle>
          <a:p>
            <a:r>
              <a:t>Beer attributes:</a:t>
            </a:r>
          </a:p>
        </p:txBody>
      </p:sp>
      <p:sp>
        <p:nvSpPr>
          <p:cNvPr id="295" name="Shape 295"/>
          <p:cNvSpPr/>
          <p:nvPr/>
        </p:nvSpPr>
        <p:spPr>
          <a:xfrm>
            <a:off x="282051" y="1240198"/>
            <a:ext cx="8749733" cy="19583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b="1"/>
            </a:pPr>
            <a:r>
              <a:t>Define types of beer:</a:t>
            </a:r>
          </a:p>
          <a:p>
            <a:endParaRPr/>
          </a:p>
          <a:p>
            <a:pPr>
              <a:defRPr b="1"/>
            </a:pPr>
            <a:r>
              <a:t>Label: </a:t>
            </a:r>
            <a:r>
              <a:rPr b="0"/>
              <a:t>India Pale Ale </a:t>
            </a:r>
          </a:p>
          <a:p>
            <a:pPr>
              <a:defRPr b="1"/>
            </a:pPr>
            <a:r>
              <a:t>Synonym: </a:t>
            </a:r>
            <a:r>
              <a:rPr b="0"/>
              <a:t>IPA</a:t>
            </a:r>
            <a:r>
              <a:t> </a:t>
            </a:r>
          </a:p>
          <a:p>
            <a:pPr>
              <a:defRPr b="1"/>
            </a:pPr>
            <a:r>
              <a:t>Text definition:  </a:t>
            </a:r>
            <a:r>
              <a:rPr b="0"/>
              <a:t>Is a</a:t>
            </a:r>
            <a:r>
              <a:t> </a:t>
            </a:r>
            <a:r>
              <a:rPr b="0"/>
              <a:t>hoppy beer style within the broader category of pale ale.</a:t>
            </a:r>
            <a:r>
              <a:t> </a:t>
            </a:r>
          </a:p>
          <a:p>
            <a:pPr>
              <a:defRPr b="1"/>
            </a:pPr>
            <a:r>
              <a:t>Source: </a:t>
            </a:r>
            <a:r>
              <a:rPr b="0"/>
              <a:t>https://en.wikipedia.org/wiki/India_pale_ale</a:t>
            </a:r>
          </a:p>
        </p:txBody>
      </p:sp>
      <p:sp>
        <p:nvSpPr>
          <p:cNvPr id="296" name="Shape 296"/>
          <p:cNvSpPr/>
          <p:nvPr/>
        </p:nvSpPr>
        <p:spPr>
          <a:xfrm>
            <a:off x="655091" y="5735692"/>
            <a:ext cx="6332561" cy="6756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2000" b="1"/>
            </a:lvl1pPr>
          </a:lstStyle>
          <a:p>
            <a:r>
              <a:t>How could we logically define an IPA by its attributes?</a:t>
            </a:r>
          </a:p>
        </p:txBody>
      </p:sp>
      <p:pic>
        <p:nvPicPr>
          <p:cNvPr id="297" name="image23.png"/>
          <p:cNvPicPr>
            <a:picLocks noChangeAspect="1"/>
          </p:cNvPicPr>
          <p:nvPr/>
        </p:nvPicPr>
        <p:blipFill>
          <a:blip r:embed="rId4">
            <a:extLst/>
          </a:blip>
          <a:stretch>
            <a:fillRect/>
          </a:stretch>
        </p:blipFill>
        <p:spPr>
          <a:xfrm>
            <a:off x="282051" y="5707034"/>
            <a:ext cx="474265" cy="456919"/>
          </a:xfrm>
          <a:prstGeom prst="rect">
            <a:avLst/>
          </a:prstGeom>
          <a:ln w="12700">
            <a:miter lim="400000"/>
          </a:ln>
        </p:spPr>
      </p:pic>
      <p:sp>
        <p:nvSpPr>
          <p:cNvPr id="298" name="Shape 298"/>
          <p:cNvSpPr/>
          <p:nvPr/>
        </p:nvSpPr>
        <p:spPr>
          <a:xfrm>
            <a:off x="1964563" y="3999648"/>
            <a:ext cx="1392787" cy="313990"/>
          </a:xfrm>
          <a:prstGeom prst="rect">
            <a:avLst/>
          </a:prstGeom>
          <a:ln w="38100">
            <a:solidFill>
              <a:srgbClr val="C00000"/>
            </a:solidFill>
          </a:ln>
        </p:spPr>
        <p:txBody>
          <a:bodyPr lIns="45719" rIns="45719" anchor="ctr"/>
          <a:lstStyle/>
          <a:p>
            <a:pPr algn="ctr">
              <a:defRPr>
                <a:solidFill>
                  <a:srgbClr val="FFFFFF"/>
                </a:solidFill>
              </a:defRPr>
            </a:pPr>
            <a:endParaRPr/>
          </a:p>
        </p:txBody>
      </p:sp>
      <p:sp>
        <p:nvSpPr>
          <p:cNvPr id="299" name="Shape 299"/>
          <p:cNvSpPr/>
          <p:nvPr/>
        </p:nvSpPr>
        <p:spPr>
          <a:xfrm>
            <a:off x="3357348" y="4579551"/>
            <a:ext cx="1392786" cy="313990"/>
          </a:xfrm>
          <a:prstGeom prst="rect">
            <a:avLst/>
          </a:prstGeom>
          <a:ln w="38100">
            <a:solidFill>
              <a:srgbClr val="C00000"/>
            </a:solidFill>
          </a:ln>
        </p:spPr>
        <p:txBody>
          <a:bodyPr lIns="45719" rIns="45719" anchor="ctr"/>
          <a:lstStyle/>
          <a:p>
            <a:pPr algn="ctr">
              <a:defRPr>
                <a:solidFill>
                  <a:srgbClr val="FFFFFF"/>
                </a:solidFill>
              </a:defRPr>
            </a:pPr>
            <a:endParaRPr/>
          </a:p>
        </p:txBody>
      </p:sp>
      <p:sp>
        <p:nvSpPr>
          <p:cNvPr id="300" name="Shape 300"/>
          <p:cNvSpPr/>
          <p:nvPr/>
        </p:nvSpPr>
        <p:spPr>
          <a:xfrm>
            <a:off x="4993561" y="3999648"/>
            <a:ext cx="2402007" cy="313990"/>
          </a:xfrm>
          <a:prstGeom prst="rect">
            <a:avLst/>
          </a:prstGeom>
          <a:ln w="38100">
            <a:solidFill>
              <a:srgbClr val="C00000"/>
            </a:solidFill>
          </a:ln>
        </p:spPr>
        <p:txBody>
          <a:bodyPr lIns="45719" rIns="45719" anchor="ctr"/>
          <a:lstStyle/>
          <a:p>
            <a:pPr algn="ctr">
              <a:defRPr>
                <a:solidFill>
                  <a:srgbClr val="FFFFFF"/>
                </a:solidFill>
              </a:defRPr>
            </a:pPr>
            <a:endParaRPr/>
          </a:p>
        </p:txBody>
      </p:sp>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297"/>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2" nodeType="afterEffect">
                                  <p:stCondLst>
                                    <p:cond delay="0"/>
                                  </p:stCondLst>
                                  <p:iterate>
                                    <p:tmAbs val="0"/>
                                  </p:iterate>
                                  <p:childTnLst>
                                    <p:set>
                                      <p:cBhvr>
                                        <p:cTn id="9" fill="hold"/>
                                        <p:tgtEl>
                                          <p:spTgt spid="296"/>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3" nodeType="clickEffect">
                                  <p:stCondLst>
                                    <p:cond delay="0"/>
                                  </p:stCondLst>
                                  <p:iterate>
                                    <p:tmAbs val="0"/>
                                  </p:iterate>
                                  <p:childTnLst>
                                    <p:set>
                                      <p:cBhvr>
                                        <p:cTn id="13" fill="hold"/>
                                        <p:tgtEl>
                                          <p:spTgt spid="298"/>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4" nodeType="clickEffect">
                                  <p:stCondLst>
                                    <p:cond delay="0"/>
                                  </p:stCondLst>
                                  <p:iterate>
                                    <p:tmAbs val="0"/>
                                  </p:iterate>
                                  <p:childTnLst>
                                    <p:set>
                                      <p:cBhvr>
                                        <p:cTn id="17" fill="hold"/>
                                        <p:tgtEl>
                                          <p:spTgt spid="299"/>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5" nodeType="clickEffect">
                                  <p:stCondLst>
                                    <p:cond delay="0"/>
                                  </p:stCondLst>
                                  <p:iterate>
                                    <p:tmAbs val="0"/>
                                  </p:iterate>
                                  <p:childTnLst>
                                    <p:set>
                                      <p:cBhvr>
                                        <p:cTn id="21" fill="hold"/>
                                        <p:tgtEl>
                                          <p:spTgt spid="3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6" grpId="2" animBg="1" advAuto="0"/>
      <p:bldP spid="297" grpId="1" animBg="1" advAuto="0"/>
      <p:bldP spid="298" grpId="3" animBg="1" advAuto="0"/>
      <p:bldP spid="299" grpId="4" animBg="1" advAuto="0"/>
      <p:bldP spid="300" grpId="5" animBg="1" advAuto="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4" name="image24.pdf"/>
          <p:cNvPicPr>
            <a:picLocks noChangeAspect="1"/>
          </p:cNvPicPr>
          <p:nvPr/>
        </p:nvPicPr>
        <p:blipFill>
          <a:blip r:embed="rId3">
            <a:extLst/>
          </a:blip>
          <a:stretch>
            <a:fillRect/>
          </a:stretch>
        </p:blipFill>
        <p:spPr>
          <a:xfrm>
            <a:off x="1906921" y="3237052"/>
            <a:ext cx="6884486" cy="2166644"/>
          </a:xfrm>
          <a:prstGeom prst="rect">
            <a:avLst/>
          </a:prstGeom>
          <a:ln w="12700">
            <a:miter lim="400000"/>
          </a:ln>
        </p:spPr>
      </p:pic>
      <p:sp>
        <p:nvSpPr>
          <p:cNvPr id="305" name="Shape 305"/>
          <p:cNvSpPr>
            <a:spLocks noGrp="1"/>
          </p:cNvSpPr>
          <p:nvPr>
            <p:ph type="title"/>
          </p:nvPr>
        </p:nvSpPr>
        <p:spPr>
          <a:xfrm>
            <a:off x="0" y="0"/>
            <a:ext cx="6660106" cy="1066800"/>
          </a:xfrm>
          <a:prstGeom prst="rect">
            <a:avLst/>
          </a:prstGeom>
        </p:spPr>
        <p:txBody>
          <a:bodyPr/>
          <a:lstStyle>
            <a:lvl1pPr defTabSz="402336">
              <a:defRPr sz="2816"/>
            </a:lvl1pPr>
          </a:lstStyle>
          <a:p>
            <a:r>
              <a:t>What other attributes are needed to define your favorite beer?</a:t>
            </a:r>
          </a:p>
        </p:txBody>
      </p:sp>
      <p:pic>
        <p:nvPicPr>
          <p:cNvPr id="306" name="image25.png"/>
          <p:cNvPicPr>
            <a:picLocks noChangeAspect="1"/>
          </p:cNvPicPr>
          <p:nvPr/>
        </p:nvPicPr>
        <p:blipFill>
          <a:blip r:embed="rId4">
            <a:extLst/>
          </a:blip>
          <a:stretch>
            <a:fillRect/>
          </a:stretch>
        </p:blipFill>
        <p:spPr>
          <a:xfrm>
            <a:off x="424596" y="1255593"/>
            <a:ext cx="1257757" cy="4934804"/>
          </a:xfrm>
          <a:prstGeom prst="rect">
            <a:avLst/>
          </a:prstGeom>
          <a:ln w="12700">
            <a:miter lim="400000"/>
          </a:ln>
        </p:spPr>
      </p:pic>
      <p:sp>
        <p:nvSpPr>
          <p:cNvPr id="307" name="Shape 307"/>
          <p:cNvSpPr/>
          <p:nvPr/>
        </p:nvSpPr>
        <p:spPr>
          <a:xfrm>
            <a:off x="1854578" y="1758829"/>
            <a:ext cx="6989172" cy="66733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2000">
                <a:solidFill>
                  <a:srgbClr val="262425"/>
                </a:solidFill>
                <a:latin typeface="Arial"/>
                <a:ea typeface="Arial"/>
                <a:cs typeface="Arial"/>
                <a:sym typeface="Arial"/>
              </a:defRPr>
            </a:pPr>
            <a:r>
              <a:t>Rogue Beard Beer is brewed with a yeast discovered in </a:t>
            </a:r>
            <a:r>
              <a:rPr b="1"/>
              <a:t>Brewmaster John Maier's beard</a:t>
            </a:r>
          </a:p>
        </p:txBody>
      </p:sp>
      <p:sp>
        <p:nvSpPr>
          <p:cNvPr id="308" name="Shape 308"/>
          <p:cNvSpPr/>
          <p:nvPr/>
        </p:nvSpPr>
        <p:spPr>
          <a:xfrm>
            <a:off x="2850214" y="6351325"/>
            <a:ext cx="3745445" cy="3581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r>
              <a:t>http://buy.rogue.com/beard-beer/</a:t>
            </a:r>
          </a:p>
        </p:txBody>
      </p:sp>
      <p:sp>
        <p:nvSpPr>
          <p:cNvPr id="309" name="Shape 309"/>
          <p:cNvSpPr/>
          <p:nvPr/>
        </p:nvSpPr>
        <p:spPr>
          <a:xfrm>
            <a:off x="1854578" y="3699028"/>
            <a:ext cx="1392786" cy="313990"/>
          </a:xfrm>
          <a:prstGeom prst="rect">
            <a:avLst/>
          </a:prstGeom>
          <a:ln w="38100">
            <a:solidFill>
              <a:srgbClr val="C00000"/>
            </a:solidFill>
          </a:ln>
        </p:spPr>
        <p:txBody>
          <a:bodyPr lIns="45719" rIns="45719" anchor="ctr"/>
          <a:lstStyle/>
          <a:p>
            <a:pPr algn="ctr">
              <a:defRPr>
                <a:solidFill>
                  <a:srgbClr val="FFFFFF"/>
                </a:solidFill>
              </a:defRPr>
            </a:pPr>
            <a:endParaRPr/>
          </a:p>
        </p:txBody>
      </p:sp>
      <p:sp>
        <p:nvSpPr>
          <p:cNvPr id="310" name="Shape 310"/>
          <p:cNvSpPr/>
          <p:nvPr/>
        </p:nvSpPr>
        <p:spPr>
          <a:xfrm>
            <a:off x="3286157" y="3975096"/>
            <a:ext cx="1067480" cy="323950"/>
          </a:xfrm>
          <a:prstGeom prst="rect">
            <a:avLst/>
          </a:prstGeom>
          <a:ln w="38100">
            <a:solidFill>
              <a:srgbClr val="C00000"/>
            </a:solidFill>
          </a:ln>
        </p:spPr>
        <p:txBody>
          <a:bodyPr lIns="45719" rIns="45719" anchor="ctr"/>
          <a:lstStyle/>
          <a:p>
            <a:pPr algn="ctr">
              <a:defRPr>
                <a:solidFill>
                  <a:srgbClr val="FFFFFF"/>
                </a:solidFill>
              </a:defRPr>
            </a:pPr>
            <a:endParaRPr/>
          </a:p>
        </p:txBody>
      </p:sp>
      <p:sp>
        <p:nvSpPr>
          <p:cNvPr id="311" name="Shape 311"/>
          <p:cNvSpPr/>
          <p:nvPr/>
        </p:nvSpPr>
        <p:spPr>
          <a:xfrm>
            <a:off x="4857891" y="4636968"/>
            <a:ext cx="2211649" cy="316141"/>
          </a:xfrm>
          <a:prstGeom prst="rect">
            <a:avLst/>
          </a:prstGeom>
          <a:ln w="38100">
            <a:solidFill>
              <a:srgbClr val="C00000"/>
            </a:solidFill>
          </a:ln>
        </p:spPr>
        <p:txBody>
          <a:bodyPr lIns="45719" rIns="45719" anchor="ctr"/>
          <a:lstStyle/>
          <a:p>
            <a:pPr algn="ctr">
              <a:defRPr>
                <a:solidFill>
                  <a:srgbClr val="FFFFFF"/>
                </a:solidFill>
              </a:defRPr>
            </a:pPr>
            <a:endParaRPr/>
          </a:p>
        </p:txBody>
      </p:sp>
      <p:sp>
        <p:nvSpPr>
          <p:cNvPr id="312" name="Shape 312"/>
          <p:cNvSpPr/>
          <p:nvPr/>
        </p:nvSpPr>
        <p:spPr>
          <a:xfrm>
            <a:off x="7450963" y="3722994"/>
            <a:ext cx="1392786" cy="313990"/>
          </a:xfrm>
          <a:prstGeom prst="rect">
            <a:avLst/>
          </a:prstGeom>
          <a:ln w="38100">
            <a:solidFill>
              <a:srgbClr val="C00000"/>
            </a:solidFill>
          </a:ln>
        </p:spPr>
        <p:txBody>
          <a:bodyPr lIns="45719" rIns="45719" anchor="ctr"/>
          <a:lstStyle/>
          <a:p>
            <a:pPr algn="ctr">
              <a:defRPr>
                <a:solidFill>
                  <a:srgbClr val="FFFFFF"/>
                </a:solidFill>
              </a:defRPr>
            </a:pPr>
            <a:endParaRPr/>
          </a:p>
        </p:txBody>
      </p:sp>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306"/>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2" nodeType="afterEffect">
                                  <p:stCondLst>
                                    <p:cond delay="0"/>
                                  </p:stCondLst>
                                  <p:iterate>
                                    <p:tmAbs val="0"/>
                                  </p:iterate>
                                  <p:childTnLst>
                                    <p:set>
                                      <p:cBhvr>
                                        <p:cTn id="9" fill="hold"/>
                                        <p:tgtEl>
                                          <p:spTgt spid="307"/>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grpId="3" nodeType="afterEffect">
                                  <p:stCondLst>
                                    <p:cond delay="0"/>
                                  </p:stCondLst>
                                  <p:iterate>
                                    <p:tmAbs val="0"/>
                                  </p:iterate>
                                  <p:childTnLst>
                                    <p:set>
                                      <p:cBhvr>
                                        <p:cTn id="12" fill="hold"/>
                                        <p:tgtEl>
                                          <p:spTgt spid="30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4" nodeType="clickEffect">
                                  <p:stCondLst>
                                    <p:cond delay="0"/>
                                  </p:stCondLst>
                                  <p:iterate>
                                    <p:tmAbs val="0"/>
                                  </p:iterate>
                                  <p:childTnLst>
                                    <p:set>
                                      <p:cBhvr>
                                        <p:cTn id="16" fill="hold"/>
                                        <p:tgtEl>
                                          <p:spTgt spid="30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5" nodeType="clickEffect">
                                  <p:stCondLst>
                                    <p:cond delay="0"/>
                                  </p:stCondLst>
                                  <p:iterate>
                                    <p:tmAbs val="0"/>
                                  </p:iterate>
                                  <p:childTnLst>
                                    <p:set>
                                      <p:cBhvr>
                                        <p:cTn id="20" fill="hold"/>
                                        <p:tgtEl>
                                          <p:spTgt spid="30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6" nodeType="clickEffect">
                                  <p:stCondLst>
                                    <p:cond delay="0"/>
                                  </p:stCondLst>
                                  <p:iterate>
                                    <p:tmAbs val="0"/>
                                  </p:iterate>
                                  <p:childTnLst>
                                    <p:set>
                                      <p:cBhvr>
                                        <p:cTn id="24" fill="hold"/>
                                        <p:tgtEl>
                                          <p:spTgt spid="31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7" nodeType="clickEffect">
                                  <p:stCondLst>
                                    <p:cond delay="0"/>
                                  </p:stCondLst>
                                  <p:iterate>
                                    <p:tmAbs val="0"/>
                                  </p:iterate>
                                  <p:childTnLst>
                                    <p:set>
                                      <p:cBhvr>
                                        <p:cTn id="28" fill="hold"/>
                                        <p:tgtEl>
                                          <p:spTgt spid="31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8" nodeType="clickEffect">
                                  <p:stCondLst>
                                    <p:cond delay="0"/>
                                  </p:stCondLst>
                                  <p:iterate>
                                    <p:tmAbs val="0"/>
                                  </p:iterate>
                                  <p:childTnLst>
                                    <p:set>
                                      <p:cBhvr>
                                        <p:cTn id="32" fill="hold"/>
                                        <p:tgtEl>
                                          <p:spTgt spid="3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4" grpId="4" animBg="1" advAuto="0"/>
      <p:bldP spid="306" grpId="1" animBg="1" advAuto="0"/>
      <p:bldP spid="307" grpId="2" animBg="1" advAuto="0"/>
      <p:bldP spid="308" grpId="3" animBg="1" advAuto="0"/>
      <p:bldP spid="309" grpId="5" animBg="1" advAuto="0"/>
      <p:bldP spid="310" grpId="6" animBg="1" advAuto="0"/>
      <p:bldP spid="311" grpId="7" animBg="1" advAuto="0"/>
      <p:bldP spid="312" grpId="8" animBg="1" advAuto="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6" name="Shape 316"/>
          <p:cNvSpPr/>
          <p:nvPr/>
        </p:nvSpPr>
        <p:spPr>
          <a:xfrm>
            <a:off x="-2429" y="1196155"/>
            <a:ext cx="9144001" cy="5005078"/>
          </a:xfrm>
          <a:prstGeom prst="rect">
            <a:avLst/>
          </a:prstGeom>
          <a:solidFill>
            <a:srgbClr val="0B456C"/>
          </a:solidFill>
          <a:ln w="12700">
            <a:miter lim="400000"/>
          </a:ln>
          <a:effectLst>
            <a:outerShdw blurRad="38100" dist="23000" dir="5400000" rotWithShape="0">
              <a:srgbClr val="000000">
                <a:alpha val="35000"/>
              </a:srgbClr>
            </a:outerShdw>
          </a:effectLst>
        </p:spPr>
        <p:txBody>
          <a:bodyPr lIns="45719" rIns="45719" anchor="ctr"/>
          <a:lstStyle/>
          <a:p>
            <a:pPr algn="ctr">
              <a:defRPr>
                <a:solidFill>
                  <a:srgbClr val="FFFFFF"/>
                </a:solidFill>
              </a:defRPr>
            </a:pPr>
            <a:endParaRPr/>
          </a:p>
        </p:txBody>
      </p:sp>
      <p:sp>
        <p:nvSpPr>
          <p:cNvPr id="317" name="Shape 317"/>
          <p:cNvSpPr>
            <a:spLocks noGrp="1"/>
          </p:cNvSpPr>
          <p:nvPr>
            <p:ph type="title"/>
          </p:nvPr>
        </p:nvSpPr>
        <p:spPr>
          <a:prstGeom prst="rect">
            <a:avLst/>
          </a:prstGeom>
        </p:spPr>
        <p:txBody>
          <a:bodyPr/>
          <a:lstStyle/>
          <a:p>
            <a:r>
              <a:t>Ontology magic </a:t>
            </a:r>
          </a:p>
        </p:txBody>
      </p:sp>
      <p:sp>
        <p:nvSpPr>
          <p:cNvPr id="318" name="Shape 318"/>
          <p:cNvSpPr/>
          <p:nvPr/>
        </p:nvSpPr>
        <p:spPr>
          <a:xfrm>
            <a:off x="1528185" y="5622101"/>
            <a:ext cx="6619759" cy="369332"/>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a:solidFill>
                  <a:srgbClr val="FFFFFF"/>
                </a:solidFill>
              </a:defRPr>
            </a:lvl1pPr>
          </a:lstStyle>
          <a:p>
            <a:r>
              <a:rPr>
                <a:latin typeface="Arial" charset="0"/>
                <a:ea typeface="Arial" charset="0"/>
                <a:cs typeface="Arial" charset="0"/>
              </a:rPr>
              <a:t>How are the ontology classes generated from this spreadsheet?</a:t>
            </a:r>
          </a:p>
        </p:txBody>
      </p:sp>
      <p:pic>
        <p:nvPicPr>
          <p:cNvPr id="319" name="image26.png"/>
          <p:cNvPicPr>
            <a:picLocks noChangeAspect="1"/>
          </p:cNvPicPr>
          <p:nvPr/>
        </p:nvPicPr>
        <p:blipFill>
          <a:blip r:embed="rId3">
            <a:extLst/>
          </a:blip>
          <a:srcRect b="39645"/>
          <a:stretch>
            <a:fillRect/>
          </a:stretch>
        </p:blipFill>
        <p:spPr>
          <a:xfrm>
            <a:off x="460504" y="2051616"/>
            <a:ext cx="8219474" cy="2695443"/>
          </a:xfrm>
          <a:prstGeom prst="rect">
            <a:avLst/>
          </a:prstGeom>
          <a:ln w="12700">
            <a:miter lim="400000"/>
          </a:ln>
        </p:spPr>
      </p:pic>
      <p:grpSp>
        <p:nvGrpSpPr>
          <p:cNvPr id="324" name="Group 324"/>
          <p:cNvGrpSpPr/>
          <p:nvPr/>
        </p:nvGrpSpPr>
        <p:grpSpPr>
          <a:xfrm>
            <a:off x="239123" y="4568580"/>
            <a:ext cx="1265881" cy="1481148"/>
            <a:chOff x="0" y="0"/>
            <a:chExt cx="1265880" cy="1481147"/>
          </a:xfrm>
        </p:grpSpPr>
        <p:pic>
          <p:nvPicPr>
            <p:cNvPr id="320" name="image27.png"/>
            <p:cNvPicPr>
              <a:picLocks noChangeAspect="1"/>
            </p:cNvPicPr>
            <p:nvPr/>
          </p:nvPicPr>
          <p:blipFill>
            <a:blip r:embed="rId4">
              <a:extLst/>
            </a:blip>
            <a:stretch>
              <a:fillRect/>
            </a:stretch>
          </p:blipFill>
          <p:spPr>
            <a:xfrm>
              <a:off x="171674" y="0"/>
              <a:ext cx="901572" cy="869229"/>
            </a:xfrm>
            <a:prstGeom prst="rect">
              <a:avLst/>
            </a:prstGeom>
            <a:ln w="12700" cap="flat">
              <a:noFill/>
              <a:miter lim="400000"/>
            </a:ln>
            <a:effectLst/>
          </p:spPr>
        </p:pic>
        <p:grpSp>
          <p:nvGrpSpPr>
            <p:cNvPr id="323" name="Group 323"/>
            <p:cNvGrpSpPr/>
            <p:nvPr/>
          </p:nvGrpSpPr>
          <p:grpSpPr>
            <a:xfrm>
              <a:off x="0" y="832361"/>
              <a:ext cx="1265880" cy="648786"/>
              <a:chOff x="0" y="0"/>
              <a:chExt cx="1265879" cy="648784"/>
            </a:xfrm>
          </p:grpSpPr>
          <p:sp>
            <p:nvSpPr>
              <p:cNvPr id="321" name="Shape 321"/>
              <p:cNvSpPr/>
              <p:nvPr/>
            </p:nvSpPr>
            <p:spPr>
              <a:xfrm>
                <a:off x="0" y="0"/>
                <a:ext cx="1209964" cy="648784"/>
              </a:xfrm>
              <a:prstGeom prst="roundRect">
                <a:avLst>
                  <a:gd name="adj" fmla="val 16667"/>
                </a:avLst>
              </a:prstGeom>
              <a:solidFill>
                <a:srgbClr val="A8A8A8"/>
              </a:solidFill>
              <a:ln w="38100" cap="flat">
                <a:solidFill>
                  <a:srgbClr val="FFFFFF"/>
                </a:solidFill>
                <a:prstDash val="solid"/>
                <a:round/>
              </a:ln>
              <a:effectLst>
                <a:outerShdw blurRad="38100" dist="20000" dir="5400000" rotWithShape="0">
                  <a:srgbClr val="000000">
                    <a:alpha val="38000"/>
                  </a:srgbClr>
                </a:outerShdw>
              </a:effectLst>
            </p:spPr>
            <p:txBody>
              <a:bodyPr wrap="square" lIns="45719" tIns="45719" rIns="45719" bIns="45719" numCol="1" anchor="t">
                <a:noAutofit/>
              </a:bodyPr>
              <a:lstStyle/>
              <a:p>
                <a:pPr>
                  <a:defRPr sz="2400" b="1">
                    <a:solidFill>
                      <a:srgbClr val="FFFFFF"/>
                    </a:solidFill>
                    <a:latin typeface="Arial"/>
                    <a:ea typeface="Arial"/>
                    <a:cs typeface="Arial"/>
                    <a:sym typeface="Arial"/>
                  </a:defRPr>
                </a:pPr>
                <a:endParaRPr/>
              </a:p>
            </p:txBody>
          </p:sp>
          <p:sp>
            <p:nvSpPr>
              <p:cNvPr id="322" name="Shape 322"/>
              <p:cNvSpPr/>
              <p:nvPr/>
            </p:nvSpPr>
            <p:spPr>
              <a:xfrm>
                <a:off x="95729" y="13254"/>
                <a:ext cx="1170150" cy="6248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r>
                  <a:t>Users edit the CSV</a:t>
                </a:r>
              </a:p>
            </p:txBody>
          </p:sp>
        </p:grpSp>
      </p:grpSp>
      <p:sp>
        <p:nvSpPr>
          <p:cNvPr id="325" name="Shape 325"/>
          <p:cNvSpPr/>
          <p:nvPr/>
        </p:nvSpPr>
        <p:spPr>
          <a:xfrm>
            <a:off x="7172104" y="3335401"/>
            <a:ext cx="620487" cy="91441"/>
          </a:xfrm>
          <a:prstGeom prst="rect">
            <a:avLst/>
          </a:prstGeom>
          <a:solidFill>
            <a:srgbClr val="FFFFFF"/>
          </a:solidFill>
          <a:ln w="12700">
            <a:miter lim="400000"/>
          </a:ln>
        </p:spPr>
        <p:txBody>
          <a:bodyPr lIns="45719" rIns="45719" anchor="ctr"/>
          <a:lstStyle/>
          <a:p>
            <a:pPr algn="ctr">
              <a:defRPr>
                <a:solidFill>
                  <a:srgbClr val="FFFFFF"/>
                </a:solidFill>
              </a:defRPr>
            </a:pPr>
            <a:endParaRPr/>
          </a:p>
        </p:txBody>
      </p:sp>
      <p:sp>
        <p:nvSpPr>
          <p:cNvPr id="326" name="Shape 326"/>
          <p:cNvSpPr/>
          <p:nvPr/>
        </p:nvSpPr>
        <p:spPr>
          <a:xfrm>
            <a:off x="7172104" y="3911696"/>
            <a:ext cx="620487" cy="91441"/>
          </a:xfrm>
          <a:prstGeom prst="rect">
            <a:avLst/>
          </a:prstGeom>
          <a:solidFill>
            <a:srgbClr val="F3F3F3"/>
          </a:solidFill>
          <a:ln w="12700">
            <a:miter lim="400000"/>
          </a:ln>
        </p:spPr>
        <p:txBody>
          <a:bodyPr lIns="45719" rIns="45719" anchor="ctr"/>
          <a:lstStyle/>
          <a:p>
            <a:pPr algn="ctr">
              <a:defRPr>
                <a:solidFill>
                  <a:srgbClr val="FFFFFF"/>
                </a:solidFill>
              </a:defRPr>
            </a:pPr>
            <a:endParaRPr/>
          </a:p>
        </p:txBody>
      </p:sp>
      <p:sp>
        <p:nvSpPr>
          <p:cNvPr id="327" name="Shape 327"/>
          <p:cNvSpPr/>
          <p:nvPr/>
        </p:nvSpPr>
        <p:spPr>
          <a:xfrm>
            <a:off x="560768" y="3109100"/>
            <a:ext cx="1156140" cy="2692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1200"/>
            </a:lvl1pPr>
          </a:lstStyle>
          <a:p>
            <a:r>
              <a:t>BEER:0000001</a:t>
            </a:r>
          </a:p>
        </p:txBody>
      </p:sp>
      <p:sp>
        <p:nvSpPr>
          <p:cNvPr id="328" name="Shape 328"/>
          <p:cNvSpPr/>
          <p:nvPr/>
        </p:nvSpPr>
        <p:spPr>
          <a:xfrm>
            <a:off x="549301" y="3665440"/>
            <a:ext cx="1057757" cy="2692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200"/>
            </a:lvl1pPr>
          </a:lstStyle>
          <a:p>
            <a:r>
              <a:t>BEER:0000002</a:t>
            </a:r>
          </a:p>
        </p:txBody>
      </p:sp>
      <p:sp>
        <p:nvSpPr>
          <p:cNvPr id="329" name="Shape 329"/>
          <p:cNvSpPr/>
          <p:nvPr/>
        </p:nvSpPr>
        <p:spPr>
          <a:xfrm>
            <a:off x="549301" y="4194881"/>
            <a:ext cx="1057758" cy="2692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200"/>
            </a:lvl1pPr>
          </a:lstStyle>
          <a:p>
            <a:r>
              <a:rPr dirty="0"/>
              <a:t>BEER:0000003</a:t>
            </a:r>
          </a:p>
        </p:txBody>
      </p:sp>
      <p:sp>
        <p:nvSpPr>
          <p:cNvPr id="330" name="Shape 330"/>
          <p:cNvSpPr/>
          <p:nvPr/>
        </p:nvSpPr>
        <p:spPr>
          <a:xfrm>
            <a:off x="1597318" y="3662560"/>
            <a:ext cx="371238" cy="3327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600"/>
            </a:lvl1pPr>
          </a:lstStyle>
          <a:p>
            <a:r>
              <a:t>IPA</a:t>
            </a:r>
          </a:p>
        </p:txBody>
      </p:sp>
      <p:sp>
        <p:nvSpPr>
          <p:cNvPr id="331" name="Shape 331"/>
          <p:cNvSpPr/>
          <p:nvPr/>
        </p:nvSpPr>
        <p:spPr>
          <a:xfrm>
            <a:off x="2560243" y="3109100"/>
            <a:ext cx="1083734" cy="7010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400"/>
            </a:pPr>
            <a:r>
              <a:rPr dirty="0"/>
              <a:t>PATO:</a:t>
            </a:r>
          </a:p>
          <a:p>
            <a:pPr>
              <a:defRPr sz="1400"/>
            </a:pPr>
            <a:r>
              <a:rPr dirty="0"/>
              <a:t>0000324</a:t>
            </a:r>
          </a:p>
        </p:txBody>
      </p:sp>
      <p:sp>
        <p:nvSpPr>
          <p:cNvPr id="332" name="Shape 332"/>
          <p:cNvSpPr/>
          <p:nvPr/>
        </p:nvSpPr>
        <p:spPr>
          <a:xfrm>
            <a:off x="2560243" y="3661404"/>
            <a:ext cx="756827" cy="497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defRPr sz="1400"/>
            </a:pPr>
            <a:r>
              <a:t>PATO:</a:t>
            </a:r>
          </a:p>
          <a:p>
            <a:pPr>
              <a:defRPr sz="1400"/>
            </a:pPr>
            <a:r>
              <a:t>0000324</a:t>
            </a:r>
          </a:p>
        </p:txBody>
      </p:sp>
      <p:sp>
        <p:nvSpPr>
          <p:cNvPr id="333" name="Shape 333"/>
          <p:cNvSpPr/>
          <p:nvPr/>
        </p:nvSpPr>
        <p:spPr>
          <a:xfrm>
            <a:off x="2560243" y="4212063"/>
            <a:ext cx="756827" cy="497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defRPr sz="1400"/>
            </a:pPr>
            <a:r>
              <a:t>PATO:</a:t>
            </a:r>
          </a:p>
          <a:p>
            <a:pPr>
              <a:defRPr sz="1400"/>
            </a:pPr>
            <a:r>
              <a:t>0000952</a:t>
            </a:r>
          </a:p>
        </p:txBody>
      </p:sp>
      <p:sp>
        <p:nvSpPr>
          <p:cNvPr id="334" name="Shape 334"/>
          <p:cNvSpPr/>
          <p:nvPr/>
        </p:nvSpPr>
        <p:spPr>
          <a:xfrm>
            <a:off x="3560297" y="3109100"/>
            <a:ext cx="976769" cy="3327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1600"/>
            </a:lvl1pPr>
          </a:lstStyle>
          <a:p>
            <a:r>
              <a:t>Pale</a:t>
            </a:r>
          </a:p>
        </p:txBody>
      </p:sp>
      <p:sp>
        <p:nvSpPr>
          <p:cNvPr id="335" name="Shape 335"/>
          <p:cNvSpPr/>
          <p:nvPr/>
        </p:nvSpPr>
        <p:spPr>
          <a:xfrm>
            <a:off x="3560297" y="3652604"/>
            <a:ext cx="485438" cy="3327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600"/>
            </a:lvl1pPr>
          </a:lstStyle>
          <a:p>
            <a:r>
              <a:t>Pale</a:t>
            </a:r>
          </a:p>
        </p:txBody>
      </p:sp>
      <p:sp>
        <p:nvSpPr>
          <p:cNvPr id="336" name="Shape 336"/>
          <p:cNvSpPr/>
          <p:nvPr/>
        </p:nvSpPr>
        <p:spPr>
          <a:xfrm>
            <a:off x="3538111" y="4203263"/>
            <a:ext cx="516991" cy="3327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600"/>
            </a:lvl1pPr>
          </a:lstStyle>
          <a:p>
            <a:r>
              <a:t>Dark</a:t>
            </a:r>
          </a:p>
        </p:txBody>
      </p:sp>
      <p:sp>
        <p:nvSpPr>
          <p:cNvPr id="337" name="Shape 337"/>
          <p:cNvSpPr/>
          <p:nvPr/>
        </p:nvSpPr>
        <p:spPr>
          <a:xfrm>
            <a:off x="1597318" y="4191048"/>
            <a:ext cx="666315" cy="3327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600"/>
            </a:lvl1pPr>
          </a:lstStyle>
          <a:p>
            <a:r>
              <a:t>Porter</a:t>
            </a:r>
          </a:p>
        </p:txBody>
      </p:sp>
      <p:sp>
        <p:nvSpPr>
          <p:cNvPr id="338" name="Shape 338"/>
          <p:cNvSpPr/>
          <p:nvPr/>
        </p:nvSpPr>
        <p:spPr>
          <a:xfrm>
            <a:off x="1560752" y="3109100"/>
            <a:ext cx="1092416" cy="3327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1600"/>
            </a:lvl1pPr>
          </a:lstStyle>
          <a:p>
            <a:r>
              <a:t>Beard beer</a:t>
            </a:r>
          </a:p>
        </p:txBody>
      </p:sp>
      <p:sp>
        <p:nvSpPr>
          <p:cNvPr id="339" name="Shape 339"/>
          <p:cNvSpPr/>
          <p:nvPr/>
        </p:nvSpPr>
        <p:spPr>
          <a:xfrm>
            <a:off x="5590602" y="3144653"/>
            <a:ext cx="987622" cy="5740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1600"/>
            </a:lvl1pPr>
          </a:lstStyle>
          <a:p>
            <a:r>
              <a:t>Beard yeast</a:t>
            </a:r>
          </a:p>
        </p:txBody>
      </p:sp>
      <p:sp>
        <p:nvSpPr>
          <p:cNvPr id="340" name="Shape 340"/>
          <p:cNvSpPr/>
          <p:nvPr/>
        </p:nvSpPr>
        <p:spPr>
          <a:xfrm>
            <a:off x="5570182" y="3652118"/>
            <a:ext cx="1008042" cy="584775"/>
          </a:xfrm>
          <a:prstGeom prst="rect">
            <a:avLst/>
          </a:prstGeom>
          <a:ln w="12700">
            <a:miter lim="400000"/>
          </a:ln>
          <a:extLst>
            <a:ext uri="{C572A759-6A51-4108-AA02-DFA0A04FC94B}">
              <ma14:wrappingTextBoxFlag xmlns:ma14="http://schemas.microsoft.com/office/mac/drawingml/2011/main" val="1"/>
            </a:ext>
          </a:extLst>
        </p:spPr>
        <p:txBody>
          <a:bodyPr wrap="square" lIns="45719" rIns="45719">
            <a:spAutoFit/>
          </a:bodyPr>
          <a:lstStyle>
            <a:lvl1pPr>
              <a:defRPr sz="1600"/>
            </a:lvl1pPr>
          </a:lstStyle>
          <a:p>
            <a:r>
              <a:rPr dirty="0"/>
              <a:t>S. cerevisiae</a:t>
            </a:r>
          </a:p>
        </p:txBody>
      </p:sp>
      <p:pic>
        <p:nvPicPr>
          <p:cNvPr id="341" name="image27.tif"/>
          <p:cNvPicPr>
            <a:picLocks noChangeAspect="1"/>
          </p:cNvPicPr>
          <p:nvPr/>
        </p:nvPicPr>
        <p:blipFill>
          <a:blip r:embed="rId4">
            <a:extLst/>
          </a:blip>
          <a:stretch>
            <a:fillRect/>
          </a:stretch>
        </p:blipFill>
        <p:spPr>
          <a:xfrm rot="16200000">
            <a:off x="5123641" y="4459849"/>
            <a:ext cx="627552" cy="1006169"/>
          </a:xfrm>
          <a:prstGeom prst="rect">
            <a:avLst/>
          </a:prstGeom>
          <a:ln w="12700">
            <a:miter lim="400000"/>
          </a:ln>
        </p:spPr>
      </p:pic>
      <p:grpSp>
        <p:nvGrpSpPr>
          <p:cNvPr id="344" name="Group 344"/>
          <p:cNvGrpSpPr/>
          <p:nvPr/>
        </p:nvGrpSpPr>
        <p:grpSpPr>
          <a:xfrm>
            <a:off x="5843470" y="4858958"/>
            <a:ext cx="2194121" cy="648786"/>
            <a:chOff x="0" y="0"/>
            <a:chExt cx="2194119" cy="648784"/>
          </a:xfrm>
        </p:grpSpPr>
        <p:sp>
          <p:nvSpPr>
            <p:cNvPr id="342" name="Shape 342"/>
            <p:cNvSpPr/>
            <p:nvPr/>
          </p:nvSpPr>
          <p:spPr>
            <a:xfrm>
              <a:off x="0" y="0"/>
              <a:ext cx="2185836" cy="648784"/>
            </a:xfrm>
            <a:prstGeom prst="roundRect">
              <a:avLst>
                <a:gd name="adj" fmla="val 16667"/>
              </a:avLst>
            </a:prstGeom>
            <a:solidFill>
              <a:srgbClr val="A8A8A8"/>
            </a:solidFill>
            <a:ln w="38100" cap="flat">
              <a:solidFill>
                <a:srgbClr val="FFFFFF"/>
              </a:solidFill>
              <a:prstDash val="solid"/>
              <a:round/>
            </a:ln>
            <a:effectLst>
              <a:outerShdw blurRad="38100" dist="20000" dir="5400000" rotWithShape="0">
                <a:srgbClr val="000000">
                  <a:alpha val="38000"/>
                </a:srgbClr>
              </a:outerShdw>
            </a:effectLst>
          </p:spPr>
          <p:txBody>
            <a:bodyPr wrap="square" lIns="45719" tIns="45719" rIns="45719" bIns="45719" numCol="1" anchor="t">
              <a:noAutofit/>
            </a:bodyPr>
            <a:lstStyle/>
            <a:p>
              <a:pPr>
                <a:defRPr sz="2400" b="1">
                  <a:solidFill>
                    <a:srgbClr val="FFFFFF"/>
                  </a:solidFill>
                  <a:latin typeface="Arial"/>
                  <a:ea typeface="Arial"/>
                  <a:cs typeface="Arial"/>
                  <a:sym typeface="Arial"/>
                </a:defRPr>
              </a:pPr>
              <a:endParaRPr/>
            </a:p>
          </p:txBody>
        </p:sp>
        <p:sp>
          <p:nvSpPr>
            <p:cNvPr id="343" name="Shape 343"/>
            <p:cNvSpPr/>
            <p:nvPr/>
          </p:nvSpPr>
          <p:spPr>
            <a:xfrm>
              <a:off x="55915" y="41564"/>
              <a:ext cx="2138204" cy="58477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defRPr sz="1600"/>
              </a:lvl1pPr>
            </a:lstStyle>
            <a:p>
              <a:r>
                <a:t>Ontology IRIs are auto-filled</a:t>
              </a:r>
            </a:p>
          </p:txBody>
        </p:sp>
      </p:grpSp>
      <p:sp>
        <p:nvSpPr>
          <p:cNvPr id="345" name="Shape 345"/>
          <p:cNvSpPr/>
          <p:nvPr/>
        </p:nvSpPr>
        <p:spPr>
          <a:xfrm>
            <a:off x="5570183" y="4173504"/>
            <a:ext cx="967704" cy="584775"/>
          </a:xfrm>
          <a:prstGeom prst="rect">
            <a:avLst/>
          </a:prstGeom>
          <a:ln w="12700">
            <a:miter lim="400000"/>
          </a:ln>
          <a:extLst>
            <a:ext uri="{C572A759-6A51-4108-AA02-DFA0A04FC94B}">
              <ma14:wrappingTextBoxFlag xmlns:ma14="http://schemas.microsoft.com/office/mac/drawingml/2011/main" val="1"/>
            </a:ext>
          </a:extLst>
        </p:spPr>
        <p:txBody>
          <a:bodyPr wrap="square" lIns="45719" rIns="45719">
            <a:spAutoFit/>
          </a:bodyPr>
          <a:lstStyle>
            <a:lvl1pPr>
              <a:defRPr sz="1600"/>
            </a:lvl1pPr>
          </a:lstStyle>
          <a:p>
            <a:r>
              <a:t>S. </a:t>
            </a:r>
            <a:r>
              <a:rPr dirty="0"/>
              <a:t>cerevisiae</a:t>
            </a:r>
          </a:p>
        </p:txBody>
      </p:sp>
      <p:sp>
        <p:nvSpPr>
          <p:cNvPr id="346" name="Shape 346"/>
          <p:cNvSpPr/>
          <p:nvPr/>
        </p:nvSpPr>
        <p:spPr>
          <a:xfrm>
            <a:off x="7613550" y="3109100"/>
            <a:ext cx="694504" cy="3581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r>
              <a:t>Beard</a:t>
            </a:r>
          </a:p>
        </p:txBody>
      </p:sp>
      <p:sp>
        <p:nvSpPr>
          <p:cNvPr id="347" name="Shape 347"/>
          <p:cNvSpPr/>
          <p:nvPr/>
        </p:nvSpPr>
        <p:spPr>
          <a:xfrm>
            <a:off x="4582112" y="3109100"/>
            <a:ext cx="1285716" cy="7010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400"/>
            </a:pPr>
            <a:r>
              <a:t>NCBITaxon:</a:t>
            </a:r>
          </a:p>
          <a:p>
            <a:pPr>
              <a:defRPr sz="1400"/>
            </a:pPr>
            <a:r>
              <a:t>1051741</a:t>
            </a:r>
          </a:p>
        </p:txBody>
      </p:sp>
      <p:sp>
        <p:nvSpPr>
          <p:cNvPr id="348" name="Shape 348"/>
          <p:cNvSpPr/>
          <p:nvPr/>
        </p:nvSpPr>
        <p:spPr>
          <a:xfrm>
            <a:off x="4570257" y="3652604"/>
            <a:ext cx="1300885" cy="7010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400"/>
            </a:pPr>
            <a:r>
              <a:t>NCBITaxon:</a:t>
            </a:r>
          </a:p>
          <a:p>
            <a:pPr>
              <a:defRPr sz="1400"/>
            </a:pPr>
            <a:r>
              <a:t>4932</a:t>
            </a:r>
          </a:p>
        </p:txBody>
      </p:sp>
      <p:sp>
        <p:nvSpPr>
          <p:cNvPr id="349" name="Shape 349"/>
          <p:cNvSpPr/>
          <p:nvPr/>
        </p:nvSpPr>
        <p:spPr>
          <a:xfrm>
            <a:off x="4570257" y="4173504"/>
            <a:ext cx="1300885" cy="7010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400"/>
            </a:pPr>
            <a:r>
              <a:t>NCBITaxon:</a:t>
            </a:r>
          </a:p>
          <a:p>
            <a:pPr>
              <a:defRPr sz="1400"/>
            </a:pPr>
            <a:r>
              <a:t>4932</a:t>
            </a:r>
          </a:p>
        </p:txBody>
      </p:sp>
      <p:sp>
        <p:nvSpPr>
          <p:cNvPr id="350" name="Shape 350"/>
          <p:cNvSpPr/>
          <p:nvPr/>
        </p:nvSpPr>
        <p:spPr>
          <a:xfrm>
            <a:off x="6578223" y="3109100"/>
            <a:ext cx="1285716" cy="497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400"/>
            </a:pPr>
            <a:r>
              <a:t>UBERON:</a:t>
            </a:r>
          </a:p>
          <a:p>
            <a:pPr>
              <a:defRPr sz="1400"/>
            </a:pPr>
            <a:r>
              <a:t>0010167</a:t>
            </a:r>
          </a:p>
        </p:txBody>
      </p:sp>
      <p:pic>
        <p:nvPicPr>
          <p:cNvPr id="351" name="image28.png"/>
          <p:cNvPicPr>
            <a:picLocks noChangeAspect="1"/>
          </p:cNvPicPr>
          <p:nvPr/>
        </p:nvPicPr>
        <p:blipFill>
          <a:blip r:embed="rId5">
            <a:extLst/>
          </a:blip>
          <a:stretch>
            <a:fillRect/>
          </a:stretch>
        </p:blipFill>
        <p:spPr>
          <a:xfrm>
            <a:off x="3988847" y="2006363"/>
            <a:ext cx="553687" cy="1183241"/>
          </a:xfrm>
          <a:prstGeom prst="rect">
            <a:avLst/>
          </a:prstGeom>
          <a:ln w="12700">
            <a:miter lim="400000"/>
          </a:ln>
        </p:spPr>
      </p:pic>
      <p:grpSp>
        <p:nvGrpSpPr>
          <p:cNvPr id="354" name="Group 354"/>
          <p:cNvGrpSpPr/>
          <p:nvPr/>
        </p:nvGrpSpPr>
        <p:grpSpPr>
          <a:xfrm>
            <a:off x="4265689" y="1447813"/>
            <a:ext cx="2185839" cy="648786"/>
            <a:chOff x="-1" y="0"/>
            <a:chExt cx="2185837" cy="648784"/>
          </a:xfrm>
        </p:grpSpPr>
        <p:sp>
          <p:nvSpPr>
            <p:cNvPr id="352" name="Shape 352"/>
            <p:cNvSpPr/>
            <p:nvPr/>
          </p:nvSpPr>
          <p:spPr>
            <a:xfrm>
              <a:off x="-1" y="0"/>
              <a:ext cx="2185836" cy="648784"/>
            </a:xfrm>
            <a:prstGeom prst="roundRect">
              <a:avLst>
                <a:gd name="adj" fmla="val 16667"/>
              </a:avLst>
            </a:prstGeom>
            <a:solidFill>
              <a:srgbClr val="A8A8A8"/>
            </a:solidFill>
            <a:ln w="38100" cap="flat">
              <a:solidFill>
                <a:srgbClr val="FFFFFF"/>
              </a:solidFill>
              <a:prstDash val="solid"/>
              <a:round/>
            </a:ln>
            <a:effectLst>
              <a:outerShdw blurRad="38100" dist="20000" dir="5400000" rotWithShape="0">
                <a:srgbClr val="000000">
                  <a:alpha val="38000"/>
                </a:srgbClr>
              </a:outerShdw>
            </a:effectLst>
          </p:spPr>
          <p:txBody>
            <a:bodyPr wrap="square" lIns="45719" tIns="45719" rIns="45719" bIns="45719" numCol="1" anchor="t">
              <a:noAutofit/>
            </a:bodyPr>
            <a:lstStyle/>
            <a:p>
              <a:pPr>
                <a:defRPr sz="2400" b="1">
                  <a:solidFill>
                    <a:srgbClr val="FFFFFF"/>
                  </a:solidFill>
                  <a:latin typeface="Arial"/>
                  <a:ea typeface="Arial"/>
                  <a:cs typeface="Arial"/>
                  <a:sym typeface="Arial"/>
                </a:defRPr>
              </a:pPr>
              <a:endParaRPr/>
            </a:p>
          </p:txBody>
        </p:sp>
        <p:sp>
          <p:nvSpPr>
            <p:cNvPr id="353" name="Shape 353"/>
            <p:cNvSpPr/>
            <p:nvPr/>
          </p:nvSpPr>
          <p:spPr>
            <a:xfrm>
              <a:off x="70026" y="40062"/>
              <a:ext cx="2115810" cy="58477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defRPr sz="1600"/>
              </a:lvl1pPr>
            </a:lstStyle>
            <a:p>
              <a:r>
                <a:rPr dirty="0"/>
                <a:t>Terms are constrained by the DOSDP</a:t>
              </a:r>
            </a:p>
          </p:txBody>
        </p:sp>
      </p:grpSp>
    </p:spTree>
  </p:cSld>
  <p:clrMapOvr>
    <a:masterClrMapping/>
  </p:clrMapOvr>
  <p:transition spd="slow"/>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 name="Shape 358"/>
          <p:cNvSpPr>
            <a:spLocks noGrp="1"/>
          </p:cNvSpPr>
          <p:nvPr>
            <p:ph type="title"/>
          </p:nvPr>
        </p:nvSpPr>
        <p:spPr>
          <a:xfrm>
            <a:off x="203199" y="0"/>
            <a:ext cx="6443262" cy="1066800"/>
          </a:xfrm>
          <a:prstGeom prst="rect">
            <a:avLst/>
          </a:prstGeom>
        </p:spPr>
        <p:txBody>
          <a:bodyPr/>
          <a:lstStyle>
            <a:lvl1pPr>
              <a:defRPr sz="3200"/>
            </a:lvl1pPr>
          </a:lstStyle>
          <a:p>
            <a:r>
              <a:t>Structured code in the background</a:t>
            </a:r>
          </a:p>
        </p:txBody>
      </p:sp>
      <p:sp>
        <p:nvSpPr>
          <p:cNvPr id="359" name="Shape 359"/>
          <p:cNvSpPr/>
          <p:nvPr/>
        </p:nvSpPr>
        <p:spPr>
          <a:xfrm>
            <a:off x="558043" y="1197464"/>
            <a:ext cx="3713708" cy="5171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400">
                <a:solidFill>
                  <a:srgbClr val="D9D9D9"/>
                </a:solidFill>
              </a:defRPr>
            </a:pPr>
            <a:r>
              <a:t>pattern_name: beerType</a:t>
            </a:r>
          </a:p>
          <a:p>
            <a:pPr>
              <a:defRPr sz="1400">
                <a:solidFill>
                  <a:srgbClr val="D9D9D9"/>
                </a:solidFill>
              </a:defRPr>
            </a:pPr>
            <a:endParaRPr/>
          </a:p>
          <a:p>
            <a:pPr>
              <a:defRPr sz="1400">
                <a:solidFill>
                  <a:srgbClr val="D9D9D9"/>
                </a:solidFill>
              </a:defRPr>
            </a:pPr>
            <a:r>
              <a:t>classes:  </a:t>
            </a:r>
          </a:p>
          <a:p>
            <a:pPr>
              <a:defRPr sz="1400">
                <a:solidFill>
                  <a:srgbClr val="D9D9D9"/>
                </a:solidFill>
              </a:defRPr>
            </a:pPr>
            <a:r>
              <a:t>   color: PATO:0000014  </a:t>
            </a:r>
          </a:p>
          <a:p>
            <a:pPr>
              <a:defRPr sz="1400">
                <a:solidFill>
                  <a:srgbClr val="D9D9D9"/>
                </a:solidFill>
              </a:defRPr>
            </a:pPr>
            <a:r>
              <a:t>   bitterness: IBU:0000001  </a:t>
            </a:r>
          </a:p>
          <a:p>
            <a:pPr>
              <a:defRPr sz="1400">
                <a:solidFill>
                  <a:srgbClr val="D9D9D9"/>
                </a:solidFill>
              </a:defRPr>
            </a:pPr>
            <a:r>
              <a:t>   yeast strain: NCBI:147537  </a:t>
            </a:r>
          </a:p>
          <a:p>
            <a:pPr>
              <a:defRPr sz="1400">
                <a:solidFill>
                  <a:srgbClr val="D9D9D9"/>
                </a:solidFill>
              </a:defRPr>
            </a:pPr>
            <a:r>
              <a:t>   anatomical entity: UBERON:0001062 </a:t>
            </a:r>
          </a:p>
          <a:p>
            <a:pPr>
              <a:defRPr sz="1400">
                <a:solidFill>
                  <a:srgbClr val="D9D9D9"/>
                </a:solidFill>
              </a:defRPr>
            </a:pPr>
            <a:endParaRPr/>
          </a:p>
          <a:p>
            <a:pPr>
              <a:defRPr sz="1400">
                <a:solidFill>
                  <a:srgbClr val="D9D9D9"/>
                </a:solidFill>
              </a:defRPr>
            </a:pPr>
            <a:r>
              <a:t>relations:   </a:t>
            </a:r>
          </a:p>
          <a:p>
            <a:pPr>
              <a:defRPr sz="1400">
                <a:solidFill>
                  <a:srgbClr val="D9D9D9"/>
                </a:solidFill>
              </a:defRPr>
            </a:pPr>
            <a:r>
              <a:t>   inheres_in: RO:0000052  </a:t>
            </a:r>
          </a:p>
          <a:p>
            <a:pPr>
              <a:defRPr sz="1400">
                <a:solidFill>
                  <a:srgbClr val="D9D9D9"/>
                </a:solidFill>
              </a:defRPr>
            </a:pPr>
            <a:r>
              <a:t>   qualifier: RO:0002573  </a:t>
            </a:r>
          </a:p>
          <a:p>
            <a:pPr>
              <a:defRPr sz="1400">
                <a:solidFill>
                  <a:srgbClr val="D9D9D9"/>
                </a:solidFill>
              </a:defRPr>
            </a:pPr>
            <a:r>
              <a:t>   has_part: BFO:0000051  </a:t>
            </a:r>
          </a:p>
          <a:p>
            <a:pPr>
              <a:defRPr sz="1400">
                <a:solidFill>
                  <a:srgbClr val="D9D9D9"/>
                </a:solidFill>
              </a:defRPr>
            </a:pPr>
            <a:r>
              <a:t>   part_of: BFO:0000050</a:t>
            </a:r>
          </a:p>
          <a:p>
            <a:pPr>
              <a:defRPr sz="1400">
                <a:solidFill>
                  <a:srgbClr val="D9D9D9"/>
                </a:solidFill>
              </a:defRPr>
            </a:pPr>
            <a:endParaRPr/>
          </a:p>
          <a:p>
            <a:pPr>
              <a:defRPr sz="1400">
                <a:solidFill>
                  <a:srgbClr val="D9D9D9"/>
                </a:solidFill>
              </a:defRPr>
            </a:pPr>
            <a:r>
              <a:t>vars:  </a:t>
            </a:r>
          </a:p>
          <a:p>
            <a:pPr>
              <a:defRPr sz="1400">
                <a:solidFill>
                  <a:srgbClr val="D9D9D9"/>
                </a:solidFill>
              </a:defRPr>
            </a:pPr>
            <a:r>
              <a:t>   color: "color"  </a:t>
            </a:r>
          </a:p>
          <a:p>
            <a:pPr>
              <a:defRPr sz="1400">
                <a:solidFill>
                  <a:srgbClr val="D9D9D9"/>
                </a:solidFill>
              </a:defRPr>
            </a:pPr>
            <a:r>
              <a:t>   yeast strain: "'yeast strain'"  </a:t>
            </a:r>
          </a:p>
          <a:p>
            <a:pPr>
              <a:defRPr sz="1400">
                <a:solidFill>
                  <a:srgbClr val="D9D9D9"/>
                </a:solidFill>
              </a:defRPr>
            </a:pPr>
            <a:r>
              <a:t>   bitterness: "bitterness"  </a:t>
            </a:r>
          </a:p>
          <a:p>
            <a:pPr>
              <a:defRPr sz="1400">
                <a:solidFill>
                  <a:srgbClr val="D9D9D9"/>
                </a:solidFill>
              </a:defRPr>
            </a:pPr>
            <a:endParaRPr/>
          </a:p>
          <a:p>
            <a:pPr>
              <a:defRPr sz="1400">
                <a:solidFill>
                  <a:srgbClr val="D9D9D9"/>
                </a:solidFill>
              </a:defRPr>
            </a:pPr>
            <a:r>
              <a:t>name:  </a:t>
            </a:r>
          </a:p>
          <a:p>
            <a:pPr>
              <a:defRPr sz="1400">
                <a:solidFill>
                  <a:srgbClr val="D9D9D9"/>
                </a:solidFill>
              </a:defRPr>
            </a:pPr>
            <a:r>
              <a:t>   text: "%s ale" </a:t>
            </a:r>
          </a:p>
          <a:p>
            <a:pPr>
              <a:defRPr sz="1400">
                <a:solidFill>
                  <a:srgbClr val="D9D9D9"/>
                </a:solidFill>
              </a:defRPr>
            </a:pPr>
            <a:r>
              <a:t> vars:   </a:t>
            </a:r>
          </a:p>
          <a:p>
            <a:pPr>
              <a:defRPr sz="1400">
                <a:solidFill>
                  <a:srgbClr val="D9D9D9"/>
                </a:solidFill>
              </a:defRPr>
            </a:pPr>
            <a:r>
              <a:t>   - color</a:t>
            </a:r>
          </a:p>
          <a:p>
            <a:pPr>
              <a:defRPr sz="1400">
                <a:solidFill>
                  <a:srgbClr val="D9D9D9"/>
                </a:solidFill>
              </a:defRPr>
            </a:pPr>
            <a:endParaRPr/>
          </a:p>
        </p:txBody>
      </p:sp>
      <p:sp>
        <p:nvSpPr>
          <p:cNvPr id="360" name="Shape 360"/>
          <p:cNvSpPr/>
          <p:nvPr/>
        </p:nvSpPr>
        <p:spPr>
          <a:xfrm>
            <a:off x="4271750" y="1197464"/>
            <a:ext cx="4503762" cy="47650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400">
                <a:solidFill>
                  <a:srgbClr val="D9D9D9"/>
                </a:solidFill>
              </a:defRPr>
            </a:pPr>
            <a:r>
              <a:t>annotations:  </a:t>
            </a:r>
          </a:p>
          <a:p>
            <a:pPr>
              <a:defRPr sz="1400">
                <a:solidFill>
                  <a:srgbClr val="D9D9D9"/>
                </a:solidFill>
              </a:defRPr>
            </a:pPr>
            <a:r>
              <a:t>   - annotationProperty: oio:hasExactSynonym    </a:t>
            </a:r>
          </a:p>
          <a:p>
            <a:pPr>
              <a:defRPr sz="1400">
                <a:solidFill>
                  <a:srgbClr val="D9D9D9"/>
                </a:solidFill>
              </a:defRPr>
            </a:pPr>
            <a:r>
              <a:t>   text: " %s"    </a:t>
            </a:r>
          </a:p>
          <a:p>
            <a:pPr>
              <a:defRPr sz="1400">
                <a:solidFill>
                  <a:srgbClr val="D9D9D9"/>
                </a:solidFill>
              </a:defRPr>
            </a:pPr>
            <a:r>
              <a:t>   vars:    </a:t>
            </a:r>
          </a:p>
          <a:p>
            <a:pPr>
              <a:defRPr sz="1400">
                <a:solidFill>
                  <a:srgbClr val="D9D9D9"/>
                </a:solidFill>
              </a:defRPr>
            </a:pPr>
            <a:r>
              <a:t>    - anatomical entity</a:t>
            </a:r>
          </a:p>
          <a:p>
            <a:pPr>
              <a:defRPr sz="1400">
                <a:solidFill>
                  <a:srgbClr val="D9D9D9"/>
                </a:solidFill>
              </a:defRPr>
            </a:pPr>
            <a:endParaRPr/>
          </a:p>
          <a:p>
            <a:pPr>
              <a:defRPr sz="1400">
                <a:solidFill>
                  <a:srgbClr val="D9D9D9"/>
                </a:solidFill>
              </a:defRPr>
            </a:pPr>
            <a:r>
              <a:t>def:  </a:t>
            </a:r>
          </a:p>
          <a:p>
            <a:pPr>
              <a:defRPr sz="1400">
                <a:solidFill>
                  <a:srgbClr val="D9D9D9"/>
                </a:solidFill>
              </a:defRPr>
            </a:pPr>
            <a:r>
              <a:t>   text: "A %s ale brewed from %s, obtained from a   </a:t>
            </a:r>
          </a:p>
          <a:p>
            <a:pPr>
              <a:defRPr sz="1400">
                <a:solidFill>
                  <a:srgbClr val="D9D9D9"/>
                </a:solidFill>
              </a:defRPr>
            </a:pPr>
            <a:r>
              <a:t>   %s, that has IBU %s."  </a:t>
            </a:r>
          </a:p>
          <a:p>
            <a:pPr>
              <a:defRPr sz="1400">
                <a:solidFill>
                  <a:srgbClr val="D9D9D9"/>
                </a:solidFill>
              </a:defRPr>
            </a:pPr>
            <a:r>
              <a:t>   vars:    </a:t>
            </a:r>
          </a:p>
          <a:p>
            <a:pPr>
              <a:defRPr sz="1400">
                <a:solidFill>
                  <a:srgbClr val="D9D9D9"/>
                </a:solidFill>
              </a:defRPr>
            </a:pPr>
            <a:r>
              <a:t>   - color    </a:t>
            </a:r>
          </a:p>
          <a:p>
            <a:pPr>
              <a:defRPr sz="1400">
                <a:solidFill>
                  <a:srgbClr val="D9D9D9"/>
                </a:solidFill>
              </a:defRPr>
            </a:pPr>
            <a:r>
              <a:t>   - yeast strain    </a:t>
            </a:r>
          </a:p>
          <a:p>
            <a:pPr>
              <a:defRPr sz="1400">
                <a:solidFill>
                  <a:srgbClr val="D9D9D9"/>
                </a:solidFill>
              </a:defRPr>
            </a:pPr>
            <a:r>
              <a:t>   - anatomical structure    </a:t>
            </a:r>
          </a:p>
          <a:p>
            <a:pPr>
              <a:defRPr sz="1400">
                <a:solidFill>
                  <a:srgbClr val="D9D9D9"/>
                </a:solidFill>
              </a:defRPr>
            </a:pPr>
            <a:r>
              <a:t>   - bitterness</a:t>
            </a:r>
          </a:p>
          <a:p>
            <a:pPr>
              <a:defRPr sz="1400">
                <a:solidFill>
                  <a:srgbClr val="D9D9D9"/>
                </a:solidFill>
              </a:defRPr>
            </a:pPr>
            <a:endParaRPr/>
          </a:p>
          <a:p>
            <a:pPr>
              <a:defRPr sz="1400">
                <a:solidFill>
                  <a:srgbClr val="D9D9D9"/>
                </a:solidFill>
              </a:defRPr>
            </a:pPr>
            <a:r>
              <a:t>equivalentTo:  </a:t>
            </a:r>
          </a:p>
          <a:p>
            <a:pPr>
              <a:defRPr sz="1400">
                <a:solidFill>
                  <a:srgbClr val="D9D9D9"/>
                </a:solidFill>
              </a:defRPr>
            </a:pPr>
            <a:r>
              <a:t>text: "'has_part' some ('color' and ('inheres_in' some (%s and ('part_of' some '%s') and ('qualifier' some 'bitterness'))"  </a:t>
            </a:r>
          </a:p>
          <a:p>
            <a:pPr>
              <a:defRPr sz="1400">
                <a:solidFill>
                  <a:srgbClr val="D9D9D9"/>
                </a:solidFill>
              </a:defRPr>
            </a:pPr>
            <a:r>
              <a:t>   vars:   </a:t>
            </a:r>
          </a:p>
          <a:p>
            <a:pPr>
              <a:defRPr sz="1400">
                <a:solidFill>
                  <a:srgbClr val="D9D9D9"/>
                </a:solidFill>
              </a:defRPr>
            </a:pPr>
            <a:r>
              <a:t>   - yeast strain    </a:t>
            </a:r>
          </a:p>
          <a:p>
            <a:pPr>
              <a:defRPr sz="1400">
                <a:solidFill>
                  <a:srgbClr val="D9D9D9"/>
                </a:solidFill>
              </a:defRPr>
            </a:pPr>
            <a:r>
              <a:t>   - anatomical entity</a:t>
            </a:r>
          </a:p>
        </p:txBody>
      </p:sp>
      <p:pic>
        <p:nvPicPr>
          <p:cNvPr id="361" name="image29.png"/>
          <p:cNvPicPr>
            <a:picLocks noChangeAspect="1"/>
          </p:cNvPicPr>
          <p:nvPr/>
        </p:nvPicPr>
        <p:blipFill>
          <a:blip r:embed="rId3">
            <a:extLst/>
          </a:blip>
          <a:stretch>
            <a:fillRect/>
          </a:stretch>
        </p:blipFill>
        <p:spPr>
          <a:xfrm>
            <a:off x="1598952" y="1166359"/>
            <a:ext cx="6386505" cy="5078642"/>
          </a:xfrm>
          <a:prstGeom prst="rect">
            <a:avLst/>
          </a:prstGeom>
          <a:ln w="12700">
            <a:miter lim="400000"/>
          </a:ln>
        </p:spPr>
      </p:pic>
    </p:spTree>
  </p:cSld>
  <p:clrMapOvr>
    <a:masterClrMapping/>
  </p:clrMapOvr>
  <p:transition spd="slow"/>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5" name="Shape 365"/>
          <p:cNvSpPr>
            <a:spLocks noGrp="1"/>
          </p:cNvSpPr>
          <p:nvPr>
            <p:ph type="title"/>
          </p:nvPr>
        </p:nvSpPr>
        <p:spPr>
          <a:xfrm>
            <a:off x="203199" y="0"/>
            <a:ext cx="6443262" cy="1066800"/>
          </a:xfrm>
          <a:prstGeom prst="rect">
            <a:avLst/>
          </a:prstGeom>
        </p:spPr>
        <p:txBody>
          <a:bodyPr/>
          <a:lstStyle>
            <a:lvl1pPr>
              <a:defRPr sz="3200"/>
            </a:lvl1pPr>
          </a:lstStyle>
          <a:p>
            <a:r>
              <a:t>DOSDP Mapping in the background</a:t>
            </a:r>
          </a:p>
        </p:txBody>
      </p:sp>
      <p:sp>
        <p:nvSpPr>
          <p:cNvPr id="366" name="Shape 366"/>
          <p:cNvSpPr/>
          <p:nvPr/>
        </p:nvSpPr>
        <p:spPr>
          <a:xfrm>
            <a:off x="844646" y="1197464"/>
            <a:ext cx="3713708" cy="5171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400">
                <a:solidFill>
                  <a:srgbClr val="0D0D0D"/>
                </a:solidFill>
              </a:defRPr>
            </a:pPr>
            <a:r>
              <a:rPr dirty="0"/>
              <a:t>pattern_name: beerType</a:t>
            </a:r>
          </a:p>
          <a:p>
            <a:pPr>
              <a:defRPr sz="1400">
                <a:solidFill>
                  <a:srgbClr val="0D0D0D"/>
                </a:solidFill>
              </a:defRPr>
            </a:pPr>
            <a:endParaRPr dirty="0"/>
          </a:p>
          <a:p>
            <a:pPr>
              <a:defRPr sz="1400">
                <a:solidFill>
                  <a:srgbClr val="0D0D0D"/>
                </a:solidFill>
              </a:defRPr>
            </a:pPr>
            <a:r>
              <a:rPr dirty="0"/>
              <a:t>classes:  </a:t>
            </a:r>
          </a:p>
          <a:p>
            <a:pPr>
              <a:defRPr sz="1400">
                <a:solidFill>
                  <a:srgbClr val="0D0D0D"/>
                </a:solidFill>
              </a:defRPr>
            </a:pPr>
            <a:r>
              <a:rPr dirty="0"/>
              <a:t>   </a:t>
            </a:r>
            <a:r>
              <a:rPr dirty="0">
                <a:solidFill>
                  <a:srgbClr val="BD1E00"/>
                </a:solidFill>
              </a:rPr>
              <a:t>color: PATO:0000014  </a:t>
            </a:r>
          </a:p>
          <a:p>
            <a:pPr>
              <a:defRPr sz="1400">
                <a:solidFill>
                  <a:srgbClr val="CD7F12"/>
                </a:solidFill>
              </a:defRPr>
            </a:pPr>
            <a:r>
              <a:rPr dirty="0"/>
              <a:t>   bitterness: IBU:0000001  </a:t>
            </a:r>
          </a:p>
          <a:p>
            <a:pPr>
              <a:defRPr sz="1400">
                <a:solidFill>
                  <a:srgbClr val="0074A7"/>
                </a:solidFill>
              </a:defRPr>
            </a:pPr>
            <a:r>
              <a:rPr dirty="0"/>
              <a:t>   yeast strain: NCBI:147537  </a:t>
            </a:r>
          </a:p>
          <a:p>
            <a:pPr>
              <a:defRPr sz="1400">
                <a:solidFill>
                  <a:srgbClr val="004479"/>
                </a:solidFill>
              </a:defRPr>
            </a:pPr>
            <a:r>
              <a:rPr dirty="0"/>
              <a:t>   anatomical entity: UBERON:0001062 </a:t>
            </a:r>
          </a:p>
          <a:p>
            <a:pPr>
              <a:defRPr sz="1400">
                <a:solidFill>
                  <a:srgbClr val="0D0D0D"/>
                </a:solidFill>
              </a:defRPr>
            </a:pPr>
            <a:endParaRPr dirty="0"/>
          </a:p>
          <a:p>
            <a:pPr>
              <a:defRPr sz="1400">
                <a:solidFill>
                  <a:srgbClr val="0D0D0D"/>
                </a:solidFill>
              </a:defRPr>
            </a:pPr>
            <a:r>
              <a:rPr dirty="0"/>
              <a:t>relations:   </a:t>
            </a:r>
          </a:p>
          <a:p>
            <a:pPr>
              <a:defRPr sz="1400">
                <a:solidFill>
                  <a:srgbClr val="0D0D0D"/>
                </a:solidFill>
              </a:defRPr>
            </a:pPr>
            <a:r>
              <a:rPr dirty="0"/>
              <a:t>   fermented_with: RO:0000052  </a:t>
            </a:r>
          </a:p>
          <a:p>
            <a:pPr>
              <a:defRPr sz="1400">
                <a:solidFill>
                  <a:srgbClr val="0D0D0D"/>
                </a:solidFill>
              </a:defRPr>
            </a:pPr>
            <a:r>
              <a:rPr dirty="0"/>
              <a:t>   qualifier: RO:0002573  </a:t>
            </a:r>
          </a:p>
          <a:p>
            <a:pPr>
              <a:defRPr sz="1400">
                <a:solidFill>
                  <a:srgbClr val="0D0D0D"/>
                </a:solidFill>
              </a:defRPr>
            </a:pPr>
            <a:r>
              <a:rPr dirty="0"/>
              <a:t>   has_part: BFO:0000051  </a:t>
            </a:r>
          </a:p>
          <a:p>
            <a:pPr>
              <a:defRPr sz="1400">
                <a:solidFill>
                  <a:srgbClr val="0D0D0D"/>
                </a:solidFill>
              </a:defRPr>
            </a:pPr>
            <a:r>
              <a:rPr dirty="0"/>
              <a:t>   part_of: BFO:0000050</a:t>
            </a:r>
          </a:p>
          <a:p>
            <a:pPr>
              <a:defRPr sz="1400">
                <a:solidFill>
                  <a:srgbClr val="0D0D0D"/>
                </a:solidFill>
              </a:defRPr>
            </a:pPr>
            <a:endParaRPr dirty="0"/>
          </a:p>
          <a:p>
            <a:pPr>
              <a:defRPr sz="1400">
                <a:solidFill>
                  <a:srgbClr val="0D0D0D"/>
                </a:solidFill>
              </a:defRPr>
            </a:pPr>
            <a:r>
              <a:rPr dirty="0"/>
              <a:t>vars:  </a:t>
            </a:r>
          </a:p>
          <a:p>
            <a:pPr>
              <a:defRPr sz="1400">
                <a:solidFill>
                  <a:srgbClr val="BD1E00"/>
                </a:solidFill>
              </a:defRPr>
            </a:pPr>
            <a:r>
              <a:rPr dirty="0"/>
              <a:t>   color: "color"  </a:t>
            </a:r>
          </a:p>
          <a:p>
            <a:pPr>
              <a:defRPr sz="1400">
                <a:solidFill>
                  <a:srgbClr val="0074A7"/>
                </a:solidFill>
              </a:defRPr>
            </a:pPr>
            <a:r>
              <a:rPr dirty="0"/>
              <a:t>   yeast strain: "'yeast strain'"  </a:t>
            </a:r>
          </a:p>
          <a:p>
            <a:pPr>
              <a:defRPr sz="1400">
                <a:solidFill>
                  <a:srgbClr val="CD7F12"/>
                </a:solidFill>
              </a:defRPr>
            </a:pPr>
            <a:r>
              <a:rPr dirty="0"/>
              <a:t>   bitterness: "bitterness"  </a:t>
            </a:r>
          </a:p>
          <a:p>
            <a:pPr>
              <a:defRPr sz="1400">
                <a:solidFill>
                  <a:srgbClr val="0D0D0D"/>
                </a:solidFill>
              </a:defRPr>
            </a:pPr>
            <a:endParaRPr dirty="0"/>
          </a:p>
          <a:p>
            <a:pPr>
              <a:defRPr sz="1400">
                <a:solidFill>
                  <a:srgbClr val="0D0D0D"/>
                </a:solidFill>
              </a:defRPr>
            </a:pPr>
            <a:r>
              <a:rPr dirty="0"/>
              <a:t>name:  </a:t>
            </a:r>
          </a:p>
          <a:p>
            <a:pPr>
              <a:defRPr sz="1400">
                <a:solidFill>
                  <a:srgbClr val="0D0D0D"/>
                </a:solidFill>
              </a:defRPr>
            </a:pPr>
            <a:r>
              <a:rPr dirty="0"/>
              <a:t>   text: "%s ale" </a:t>
            </a:r>
          </a:p>
          <a:p>
            <a:pPr>
              <a:defRPr sz="1400">
                <a:solidFill>
                  <a:srgbClr val="0D0D0D"/>
                </a:solidFill>
              </a:defRPr>
            </a:pPr>
            <a:r>
              <a:rPr dirty="0"/>
              <a:t> vars:   </a:t>
            </a:r>
          </a:p>
          <a:p>
            <a:pPr>
              <a:defRPr sz="1400">
                <a:solidFill>
                  <a:srgbClr val="BD1E00"/>
                </a:solidFill>
              </a:defRPr>
            </a:pPr>
            <a:r>
              <a:rPr dirty="0"/>
              <a:t>   - color</a:t>
            </a:r>
          </a:p>
          <a:p>
            <a:pPr>
              <a:defRPr sz="1400">
                <a:solidFill>
                  <a:srgbClr val="0D0D0D"/>
                </a:solidFill>
              </a:defRPr>
            </a:pPr>
            <a:endParaRPr dirty="0"/>
          </a:p>
        </p:txBody>
      </p:sp>
      <p:sp>
        <p:nvSpPr>
          <p:cNvPr id="367" name="Shape 367"/>
          <p:cNvSpPr/>
          <p:nvPr/>
        </p:nvSpPr>
        <p:spPr>
          <a:xfrm>
            <a:off x="4271750" y="1197464"/>
            <a:ext cx="4503762" cy="5171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400">
                <a:solidFill>
                  <a:srgbClr val="0D0D0D"/>
                </a:solidFill>
              </a:defRPr>
            </a:pPr>
            <a:r>
              <a:t>annotations:  </a:t>
            </a:r>
          </a:p>
          <a:p>
            <a:pPr>
              <a:defRPr sz="1400">
                <a:solidFill>
                  <a:srgbClr val="0D0D0D"/>
                </a:solidFill>
              </a:defRPr>
            </a:pPr>
            <a:r>
              <a:t>   - annotationProperty: oio:hasExactSynonym    </a:t>
            </a:r>
          </a:p>
          <a:p>
            <a:pPr>
              <a:defRPr sz="1400">
                <a:solidFill>
                  <a:srgbClr val="0D0D0D"/>
                </a:solidFill>
              </a:defRPr>
            </a:pPr>
            <a:r>
              <a:t>   text: " %s ale"    </a:t>
            </a:r>
          </a:p>
          <a:p>
            <a:pPr>
              <a:defRPr sz="1400">
                <a:solidFill>
                  <a:srgbClr val="0D0D0D"/>
                </a:solidFill>
              </a:defRPr>
            </a:pPr>
            <a:r>
              <a:t>   vars:    </a:t>
            </a:r>
          </a:p>
          <a:p>
            <a:pPr>
              <a:defRPr sz="1400">
                <a:solidFill>
                  <a:srgbClr val="004479"/>
                </a:solidFill>
              </a:defRPr>
            </a:pPr>
            <a:r>
              <a:t>    - anatomical entity</a:t>
            </a:r>
          </a:p>
          <a:p>
            <a:pPr>
              <a:defRPr sz="1400">
                <a:solidFill>
                  <a:srgbClr val="0D0D0D"/>
                </a:solidFill>
              </a:defRPr>
            </a:pPr>
            <a:endParaRPr/>
          </a:p>
          <a:p>
            <a:pPr>
              <a:defRPr sz="1400">
                <a:solidFill>
                  <a:srgbClr val="0D0D0D"/>
                </a:solidFill>
              </a:defRPr>
            </a:pPr>
            <a:r>
              <a:t>def:  </a:t>
            </a:r>
          </a:p>
          <a:p>
            <a:pPr>
              <a:defRPr sz="1400">
                <a:solidFill>
                  <a:srgbClr val="0D0D0D"/>
                </a:solidFill>
              </a:defRPr>
            </a:pPr>
            <a:r>
              <a:t>   text: "A %s ale that is brewed from %s, obtained from a   </a:t>
            </a:r>
          </a:p>
          <a:p>
            <a:pPr>
              <a:defRPr sz="1400">
                <a:solidFill>
                  <a:srgbClr val="0D0D0D"/>
                </a:solidFill>
              </a:defRPr>
            </a:pPr>
            <a:r>
              <a:t>   %s, that has an IBU %s."  </a:t>
            </a:r>
          </a:p>
          <a:p>
            <a:pPr>
              <a:defRPr sz="1400">
                <a:solidFill>
                  <a:srgbClr val="0D0D0D"/>
                </a:solidFill>
              </a:defRPr>
            </a:pPr>
            <a:r>
              <a:t>   vars:    </a:t>
            </a:r>
          </a:p>
          <a:p>
            <a:pPr>
              <a:defRPr sz="1400">
                <a:solidFill>
                  <a:srgbClr val="BD1E00"/>
                </a:solidFill>
              </a:defRPr>
            </a:pPr>
            <a:r>
              <a:t>   - color    </a:t>
            </a:r>
          </a:p>
          <a:p>
            <a:pPr>
              <a:defRPr sz="1400">
                <a:solidFill>
                  <a:srgbClr val="0074A7"/>
                </a:solidFill>
              </a:defRPr>
            </a:pPr>
            <a:r>
              <a:t>   - yeast strain    </a:t>
            </a:r>
          </a:p>
          <a:p>
            <a:pPr>
              <a:defRPr sz="1400">
                <a:solidFill>
                  <a:srgbClr val="004479"/>
                </a:solidFill>
              </a:defRPr>
            </a:pPr>
            <a:r>
              <a:t>   - anatomical structure    </a:t>
            </a:r>
          </a:p>
          <a:p>
            <a:pPr>
              <a:defRPr sz="1400">
                <a:solidFill>
                  <a:srgbClr val="CD7F12"/>
                </a:solidFill>
              </a:defRPr>
            </a:pPr>
            <a:r>
              <a:t>   - bitterness</a:t>
            </a:r>
          </a:p>
          <a:p>
            <a:pPr>
              <a:defRPr sz="1400">
                <a:solidFill>
                  <a:srgbClr val="0D0D0D"/>
                </a:solidFill>
              </a:defRPr>
            </a:pPr>
            <a:endParaRPr/>
          </a:p>
          <a:p>
            <a:pPr>
              <a:defRPr sz="1400">
                <a:solidFill>
                  <a:srgbClr val="0D0D0D"/>
                </a:solidFill>
              </a:defRPr>
            </a:pPr>
            <a:r>
              <a:t>equivalentTo:  </a:t>
            </a:r>
          </a:p>
          <a:p>
            <a:pPr>
              <a:defRPr sz="1400">
                <a:solidFill>
                  <a:srgbClr val="0D0D0D"/>
                </a:solidFill>
              </a:defRPr>
            </a:pPr>
            <a:r>
              <a:t>text: "'has_part' some ('</a:t>
            </a:r>
            <a:r>
              <a:rPr>
                <a:solidFill>
                  <a:srgbClr val="BD1E00"/>
                </a:solidFill>
              </a:rPr>
              <a:t>color</a:t>
            </a:r>
            <a:r>
              <a:t>' and (’fermented_with' some (</a:t>
            </a:r>
            <a:r>
              <a:rPr>
                <a:solidFill>
                  <a:srgbClr val="0074A7"/>
                </a:solidFill>
              </a:rPr>
              <a:t>%s </a:t>
            </a:r>
            <a:r>
              <a:t>and ('part_of' some '</a:t>
            </a:r>
            <a:r>
              <a:rPr>
                <a:solidFill>
                  <a:srgbClr val="004479"/>
                </a:solidFill>
              </a:rPr>
              <a:t>%s</a:t>
            </a:r>
            <a:r>
              <a:t>') and ('qualifier' some </a:t>
            </a:r>
            <a:r>
              <a:rPr>
                <a:solidFill>
                  <a:srgbClr val="CD7F12"/>
                </a:solidFill>
              </a:rPr>
              <a:t>%s</a:t>
            </a:r>
            <a:r>
              <a:t>))"  </a:t>
            </a:r>
          </a:p>
          <a:p>
            <a:pPr>
              <a:defRPr sz="1400">
                <a:solidFill>
                  <a:srgbClr val="0D0D0D"/>
                </a:solidFill>
              </a:defRPr>
            </a:pPr>
            <a:r>
              <a:t>   vars:   </a:t>
            </a:r>
          </a:p>
          <a:p>
            <a:pPr>
              <a:defRPr sz="1400">
                <a:solidFill>
                  <a:srgbClr val="0D0D0D"/>
                </a:solidFill>
              </a:defRPr>
            </a:pPr>
            <a:r>
              <a:t>   - </a:t>
            </a:r>
            <a:r>
              <a:rPr>
                <a:solidFill>
                  <a:srgbClr val="0074A7"/>
                </a:solidFill>
              </a:rPr>
              <a:t>yeast strain    </a:t>
            </a:r>
          </a:p>
          <a:p>
            <a:pPr>
              <a:defRPr sz="1400">
                <a:solidFill>
                  <a:srgbClr val="004479"/>
                </a:solidFill>
              </a:defRPr>
            </a:pPr>
            <a:r>
              <a:t>   - anatomical entity</a:t>
            </a:r>
          </a:p>
          <a:p>
            <a:pPr>
              <a:defRPr sz="1400">
                <a:solidFill>
                  <a:srgbClr val="004479"/>
                </a:solidFill>
              </a:defRPr>
            </a:pPr>
            <a:r>
              <a:t>   - </a:t>
            </a:r>
            <a:r>
              <a:rPr>
                <a:solidFill>
                  <a:srgbClr val="CD7F12"/>
                </a:solidFill>
              </a:rPr>
              <a:t>bitterness</a:t>
            </a:r>
          </a:p>
        </p:txBody>
      </p:sp>
      <p:pic>
        <p:nvPicPr>
          <p:cNvPr id="368" name="image30.png"/>
          <p:cNvPicPr>
            <a:picLocks noChangeAspect="1"/>
          </p:cNvPicPr>
          <p:nvPr/>
        </p:nvPicPr>
        <p:blipFill>
          <a:blip r:embed="rId3">
            <a:extLst/>
          </a:blip>
          <a:stretch>
            <a:fillRect/>
          </a:stretch>
        </p:blipFill>
        <p:spPr>
          <a:xfrm rot="20408018" flipH="1">
            <a:off x="119269" y="1298693"/>
            <a:ext cx="671696" cy="433558"/>
          </a:xfrm>
          <a:prstGeom prst="rect">
            <a:avLst/>
          </a:prstGeom>
          <a:ln w="12700">
            <a:miter lim="400000"/>
          </a:ln>
        </p:spPr>
      </p:pic>
      <p:pic>
        <p:nvPicPr>
          <p:cNvPr id="369" name="image30.png"/>
          <p:cNvPicPr>
            <a:picLocks noChangeAspect="1"/>
          </p:cNvPicPr>
          <p:nvPr/>
        </p:nvPicPr>
        <p:blipFill>
          <a:blip r:embed="rId3">
            <a:extLst/>
          </a:blip>
          <a:stretch>
            <a:fillRect/>
          </a:stretch>
        </p:blipFill>
        <p:spPr>
          <a:xfrm rot="20408018" flipH="1">
            <a:off x="172347" y="2953216"/>
            <a:ext cx="671696" cy="433558"/>
          </a:xfrm>
          <a:prstGeom prst="rect">
            <a:avLst/>
          </a:prstGeom>
          <a:ln w="12700">
            <a:miter lim="400000"/>
          </a:ln>
        </p:spPr>
      </p:pic>
      <p:pic>
        <p:nvPicPr>
          <p:cNvPr id="370" name="image30.png"/>
          <p:cNvPicPr>
            <a:picLocks noChangeAspect="1"/>
          </p:cNvPicPr>
          <p:nvPr/>
        </p:nvPicPr>
        <p:blipFill>
          <a:blip r:embed="rId3">
            <a:extLst/>
          </a:blip>
          <a:stretch>
            <a:fillRect/>
          </a:stretch>
        </p:blipFill>
        <p:spPr>
          <a:xfrm rot="20408018" flipH="1">
            <a:off x="175573" y="4289730"/>
            <a:ext cx="671696" cy="433558"/>
          </a:xfrm>
          <a:prstGeom prst="rect">
            <a:avLst/>
          </a:prstGeom>
          <a:ln w="12700">
            <a:miter lim="400000"/>
          </a:ln>
        </p:spPr>
      </p:pic>
      <p:grpSp>
        <p:nvGrpSpPr>
          <p:cNvPr id="373" name="Group 373"/>
          <p:cNvGrpSpPr/>
          <p:nvPr/>
        </p:nvGrpSpPr>
        <p:grpSpPr>
          <a:xfrm>
            <a:off x="2224584" y="5636526"/>
            <a:ext cx="1296538" cy="368491"/>
            <a:chOff x="0" y="0"/>
            <a:chExt cx="1296537" cy="368490"/>
          </a:xfrm>
        </p:grpSpPr>
        <p:sp>
          <p:nvSpPr>
            <p:cNvPr id="371" name="Shape 371"/>
            <p:cNvSpPr/>
            <p:nvPr/>
          </p:nvSpPr>
          <p:spPr>
            <a:xfrm>
              <a:off x="0" y="0"/>
              <a:ext cx="1296538" cy="368491"/>
            </a:xfrm>
            <a:prstGeom prst="roundRect">
              <a:avLst>
                <a:gd name="adj" fmla="val 16667"/>
              </a:avLst>
            </a:prstGeom>
            <a:solidFill>
              <a:srgbClr val="0B456C"/>
            </a:solidFill>
            <a:ln w="38100" cap="flat">
              <a:solidFill>
                <a:srgbClr val="FFFFFF"/>
              </a:solidFill>
              <a:prstDash val="solid"/>
              <a:round/>
            </a:ln>
            <a:effectLst/>
          </p:spPr>
          <p:txBody>
            <a:bodyPr wrap="square" lIns="45719" tIns="45719" rIns="45719" bIns="45719" numCol="1" anchor="ctr">
              <a:noAutofit/>
            </a:bodyPr>
            <a:lstStyle/>
            <a:p>
              <a:pPr algn="ctr">
                <a:defRPr>
                  <a:solidFill>
                    <a:srgbClr val="FFFFFF"/>
                  </a:solidFill>
                </a:defRPr>
              </a:pPr>
              <a:endParaRPr/>
            </a:p>
          </p:txBody>
        </p:sp>
        <p:sp>
          <p:nvSpPr>
            <p:cNvPr id="372" name="Shape 372"/>
            <p:cNvSpPr/>
            <p:nvPr/>
          </p:nvSpPr>
          <p:spPr>
            <a:xfrm>
              <a:off x="17987" y="5175"/>
              <a:ext cx="1260563" cy="3581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a:solidFill>
                    <a:srgbClr val="FFFFFF"/>
                  </a:solidFill>
                </a:defRPr>
              </a:lvl1pPr>
            </a:lstStyle>
            <a:p>
              <a:r>
                <a:t>Pale ale</a:t>
              </a:r>
            </a:p>
          </p:txBody>
        </p:sp>
      </p:grpSp>
      <p:grpSp>
        <p:nvGrpSpPr>
          <p:cNvPr id="376" name="Group 376"/>
          <p:cNvGrpSpPr/>
          <p:nvPr/>
        </p:nvGrpSpPr>
        <p:grpSpPr>
          <a:xfrm>
            <a:off x="6632616" y="1834545"/>
            <a:ext cx="1296538" cy="368491"/>
            <a:chOff x="0" y="0"/>
            <a:chExt cx="1296537" cy="368490"/>
          </a:xfrm>
        </p:grpSpPr>
        <p:sp>
          <p:nvSpPr>
            <p:cNvPr id="374" name="Shape 374"/>
            <p:cNvSpPr/>
            <p:nvPr/>
          </p:nvSpPr>
          <p:spPr>
            <a:xfrm>
              <a:off x="0" y="0"/>
              <a:ext cx="1296538" cy="368491"/>
            </a:xfrm>
            <a:prstGeom prst="roundRect">
              <a:avLst>
                <a:gd name="adj" fmla="val 16667"/>
              </a:avLst>
            </a:prstGeom>
            <a:solidFill>
              <a:srgbClr val="0B456C"/>
            </a:solidFill>
            <a:ln w="38100" cap="flat">
              <a:solidFill>
                <a:srgbClr val="FFFFFF"/>
              </a:solidFill>
              <a:prstDash val="solid"/>
              <a:round/>
            </a:ln>
            <a:effectLst/>
          </p:spPr>
          <p:txBody>
            <a:bodyPr wrap="square" lIns="45719" tIns="45719" rIns="45719" bIns="45719" numCol="1" anchor="ctr">
              <a:noAutofit/>
            </a:bodyPr>
            <a:lstStyle/>
            <a:p>
              <a:pPr algn="ctr">
                <a:defRPr>
                  <a:solidFill>
                    <a:srgbClr val="FFFFFF"/>
                  </a:solidFill>
                </a:defRPr>
              </a:pPr>
              <a:endParaRPr/>
            </a:p>
          </p:txBody>
        </p:sp>
        <p:sp>
          <p:nvSpPr>
            <p:cNvPr id="375" name="Shape 375"/>
            <p:cNvSpPr/>
            <p:nvPr/>
          </p:nvSpPr>
          <p:spPr>
            <a:xfrm>
              <a:off x="17987" y="5175"/>
              <a:ext cx="1260563" cy="3581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a:solidFill>
                    <a:srgbClr val="FFFFFF"/>
                  </a:solidFill>
                </a:defRPr>
              </a:lvl1pPr>
            </a:lstStyle>
            <a:p>
              <a:r>
                <a:t>Beard ale</a:t>
              </a:r>
            </a:p>
          </p:txBody>
        </p:sp>
      </p:grpSp>
      <p:grpSp>
        <p:nvGrpSpPr>
          <p:cNvPr id="379" name="Group 379"/>
          <p:cNvGrpSpPr/>
          <p:nvPr/>
        </p:nvGrpSpPr>
        <p:grpSpPr>
          <a:xfrm>
            <a:off x="6277971" y="3077206"/>
            <a:ext cx="2688609" cy="1429302"/>
            <a:chOff x="0" y="0"/>
            <a:chExt cx="2688607" cy="1429301"/>
          </a:xfrm>
        </p:grpSpPr>
        <p:sp>
          <p:nvSpPr>
            <p:cNvPr id="377" name="Shape 377"/>
            <p:cNvSpPr/>
            <p:nvPr/>
          </p:nvSpPr>
          <p:spPr>
            <a:xfrm>
              <a:off x="0" y="0"/>
              <a:ext cx="2688608" cy="1429302"/>
            </a:xfrm>
            <a:prstGeom prst="roundRect">
              <a:avLst>
                <a:gd name="adj" fmla="val 16667"/>
              </a:avLst>
            </a:prstGeom>
            <a:solidFill>
              <a:srgbClr val="0B456C"/>
            </a:solidFill>
            <a:ln w="38100" cap="flat">
              <a:solidFill>
                <a:srgbClr val="FFFFFF"/>
              </a:solidFill>
              <a:prstDash val="solid"/>
              <a:round/>
            </a:ln>
            <a:effectLst/>
          </p:spPr>
          <p:txBody>
            <a:bodyPr wrap="square" lIns="45719" tIns="45719" rIns="45719" bIns="45719" numCol="1" anchor="ctr">
              <a:noAutofit/>
            </a:bodyPr>
            <a:lstStyle/>
            <a:p>
              <a:pPr algn="ctr">
                <a:defRPr>
                  <a:solidFill>
                    <a:srgbClr val="FFFFFF"/>
                  </a:solidFill>
                </a:defRPr>
              </a:pPr>
              <a:endParaRPr/>
            </a:p>
          </p:txBody>
        </p:sp>
        <p:sp>
          <p:nvSpPr>
            <p:cNvPr id="378" name="Shape 378"/>
            <p:cNvSpPr/>
            <p:nvPr/>
          </p:nvSpPr>
          <p:spPr>
            <a:xfrm>
              <a:off x="69772" y="2180"/>
              <a:ext cx="2549064" cy="14249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a:solidFill>
                    <a:srgbClr val="FFFFFF"/>
                  </a:solidFill>
                </a:defRPr>
              </a:lvl1pPr>
            </a:lstStyle>
            <a:p>
              <a:r>
                <a:t>A pale ale that is brewed from beard yeast, obtained from a beard, that has an IBU 15-20.</a:t>
              </a:r>
            </a:p>
          </p:txBody>
        </p:sp>
      </p:grpSp>
      <p:pic>
        <p:nvPicPr>
          <p:cNvPr id="380" name="image30.png"/>
          <p:cNvPicPr>
            <a:picLocks noChangeAspect="1"/>
          </p:cNvPicPr>
          <p:nvPr/>
        </p:nvPicPr>
        <p:blipFill>
          <a:blip r:embed="rId3">
            <a:extLst/>
          </a:blip>
          <a:stretch>
            <a:fillRect/>
          </a:stretch>
        </p:blipFill>
        <p:spPr>
          <a:xfrm rot="20408018" flipH="1">
            <a:off x="172347" y="1747364"/>
            <a:ext cx="671696" cy="433558"/>
          </a:xfrm>
          <a:prstGeom prst="rect">
            <a:avLst/>
          </a:prstGeom>
          <a:ln w="12700">
            <a:miter lim="400000"/>
          </a:ln>
        </p:spPr>
      </p:pic>
      <p:pic>
        <p:nvPicPr>
          <p:cNvPr id="381" name="image30.png"/>
          <p:cNvPicPr>
            <a:picLocks noChangeAspect="1"/>
          </p:cNvPicPr>
          <p:nvPr/>
        </p:nvPicPr>
        <p:blipFill>
          <a:blip r:embed="rId3">
            <a:extLst/>
          </a:blip>
          <a:stretch>
            <a:fillRect/>
          </a:stretch>
        </p:blipFill>
        <p:spPr>
          <a:xfrm rot="20408018" flipH="1">
            <a:off x="3613665" y="4483074"/>
            <a:ext cx="671696" cy="433558"/>
          </a:xfrm>
          <a:prstGeom prst="rect">
            <a:avLst/>
          </a:prstGeom>
          <a:ln w="12700">
            <a:miter lim="400000"/>
          </a:ln>
        </p:spPr>
      </p:pic>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36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2" nodeType="clickEffect">
                                  <p:stCondLst>
                                    <p:cond delay="0"/>
                                  </p:stCondLst>
                                  <p:iterate>
                                    <p:tmAbs val="0"/>
                                  </p:iterate>
                                  <p:childTnLst>
                                    <p:set>
                                      <p:cBhvr>
                                        <p:cTn id="10" fill="hold">
                                          <p:stCondLst>
                                            <p:cond delay="0"/>
                                          </p:stCondLst>
                                        </p:cTn>
                                        <p:tgtEl>
                                          <p:spTgt spid="368"/>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3" nodeType="clickEffect">
                                  <p:stCondLst>
                                    <p:cond delay="0"/>
                                  </p:stCondLst>
                                  <p:iterate>
                                    <p:tmAbs val="0"/>
                                  </p:iterate>
                                  <p:childTnLst>
                                    <p:set>
                                      <p:cBhvr>
                                        <p:cTn id="14" fill="hold"/>
                                        <p:tgtEl>
                                          <p:spTgt spid="38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4" nodeType="clickEffect">
                                  <p:stCondLst>
                                    <p:cond delay="0"/>
                                  </p:stCondLst>
                                  <p:iterate>
                                    <p:tmAbs val="0"/>
                                  </p:iterate>
                                  <p:childTnLst>
                                    <p:set>
                                      <p:cBhvr>
                                        <p:cTn id="18" fill="hold">
                                          <p:stCondLst>
                                            <p:cond delay="0"/>
                                          </p:stCondLst>
                                        </p:cTn>
                                        <p:tgtEl>
                                          <p:spTgt spid="380"/>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5" nodeType="clickEffect">
                                  <p:stCondLst>
                                    <p:cond delay="0"/>
                                  </p:stCondLst>
                                  <p:iterate>
                                    <p:tmAbs val="0"/>
                                  </p:iterate>
                                  <p:childTnLst>
                                    <p:set>
                                      <p:cBhvr>
                                        <p:cTn id="22" fill="hold"/>
                                        <p:tgtEl>
                                          <p:spTgt spid="36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6" nodeType="clickEffect">
                                  <p:stCondLst>
                                    <p:cond delay="0"/>
                                  </p:stCondLst>
                                  <p:iterate>
                                    <p:tmAbs val="0"/>
                                  </p:iterate>
                                  <p:childTnLst>
                                    <p:set>
                                      <p:cBhvr>
                                        <p:cTn id="26" fill="hold">
                                          <p:stCondLst>
                                            <p:cond delay="0"/>
                                          </p:stCondLst>
                                        </p:cTn>
                                        <p:tgtEl>
                                          <p:spTgt spid="369"/>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7" nodeType="clickEffect">
                                  <p:stCondLst>
                                    <p:cond delay="0"/>
                                  </p:stCondLst>
                                  <p:iterate>
                                    <p:tmAbs val="0"/>
                                  </p:iterate>
                                  <p:childTnLst>
                                    <p:set>
                                      <p:cBhvr>
                                        <p:cTn id="30" fill="hold"/>
                                        <p:tgtEl>
                                          <p:spTgt spid="37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8" nodeType="clickEffect">
                                  <p:stCondLst>
                                    <p:cond delay="0"/>
                                  </p:stCondLst>
                                  <p:iterate>
                                    <p:tmAbs val="0"/>
                                  </p:iterate>
                                  <p:childTnLst>
                                    <p:set>
                                      <p:cBhvr>
                                        <p:cTn id="34" fill="hold">
                                          <p:stCondLst>
                                            <p:cond delay="0"/>
                                          </p:stCondLst>
                                        </p:cTn>
                                        <p:tgtEl>
                                          <p:spTgt spid="370"/>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9" nodeType="clickEffect">
                                  <p:stCondLst>
                                    <p:cond delay="0"/>
                                  </p:stCondLst>
                                  <p:iterate>
                                    <p:tmAbs val="0"/>
                                  </p:iterate>
                                  <p:childTnLst>
                                    <p:set>
                                      <p:cBhvr>
                                        <p:cTn id="38" fill="hold"/>
                                        <p:tgtEl>
                                          <p:spTgt spid="37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10" nodeType="clickEffect">
                                  <p:stCondLst>
                                    <p:cond delay="0"/>
                                  </p:stCondLst>
                                  <p:iterate>
                                    <p:tmAbs val="0"/>
                                  </p:iterate>
                                  <p:childTnLst>
                                    <p:set>
                                      <p:cBhvr>
                                        <p:cTn id="42" fill="hold">
                                          <p:stCondLst>
                                            <p:cond delay="0"/>
                                          </p:stCondLst>
                                        </p:cTn>
                                        <p:tgtEl>
                                          <p:spTgt spid="373"/>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11" nodeType="clickEffect">
                                  <p:stCondLst>
                                    <p:cond delay="0"/>
                                  </p:stCondLst>
                                  <p:iterate>
                                    <p:tmAbs val="0"/>
                                  </p:iterate>
                                  <p:childTnLst>
                                    <p:set>
                                      <p:cBhvr>
                                        <p:cTn id="46" fill="hold"/>
                                        <p:tgtEl>
                                          <p:spTgt spid="37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xit" presetSubtype="0" fill="hold" grpId="12" nodeType="clickEffect">
                                  <p:stCondLst>
                                    <p:cond delay="0"/>
                                  </p:stCondLst>
                                  <p:iterate>
                                    <p:tmAbs val="0"/>
                                  </p:iterate>
                                  <p:childTnLst>
                                    <p:set>
                                      <p:cBhvr>
                                        <p:cTn id="50" fill="hold">
                                          <p:stCondLst>
                                            <p:cond delay="0"/>
                                          </p:stCondLst>
                                        </p:cTn>
                                        <p:tgtEl>
                                          <p:spTgt spid="376"/>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13" nodeType="clickEffect">
                                  <p:stCondLst>
                                    <p:cond delay="0"/>
                                  </p:stCondLst>
                                  <p:iterate>
                                    <p:tmAbs val="0"/>
                                  </p:iterate>
                                  <p:childTnLst>
                                    <p:set>
                                      <p:cBhvr>
                                        <p:cTn id="54" fill="hold"/>
                                        <p:tgtEl>
                                          <p:spTgt spid="379"/>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xit" presetSubtype="0" fill="hold" grpId="14" nodeType="clickEffect">
                                  <p:stCondLst>
                                    <p:cond delay="0"/>
                                  </p:stCondLst>
                                  <p:iterate>
                                    <p:tmAbs val="0"/>
                                  </p:iterate>
                                  <p:childTnLst>
                                    <p:set>
                                      <p:cBhvr>
                                        <p:cTn id="58" fill="hold">
                                          <p:stCondLst>
                                            <p:cond delay="0"/>
                                          </p:stCondLst>
                                        </p:cTn>
                                        <p:tgtEl>
                                          <p:spTgt spid="379"/>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15" nodeType="clickEffect">
                                  <p:stCondLst>
                                    <p:cond delay="0"/>
                                  </p:stCondLst>
                                  <p:iterate>
                                    <p:tmAbs val="0"/>
                                  </p:iterate>
                                  <p:childTnLst>
                                    <p:set>
                                      <p:cBhvr>
                                        <p:cTn id="62" fill="hold"/>
                                        <p:tgtEl>
                                          <p:spTgt spid="381"/>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xit" presetSubtype="0" fill="hold" grpId="16" nodeType="clickEffect">
                                  <p:stCondLst>
                                    <p:cond delay="0"/>
                                  </p:stCondLst>
                                  <p:iterate>
                                    <p:tmAbs val="0"/>
                                  </p:iterate>
                                  <p:childTnLst>
                                    <p:set>
                                      <p:cBhvr>
                                        <p:cTn id="66" fill="hold">
                                          <p:stCondLst>
                                            <p:cond delay="0"/>
                                          </p:stCondLst>
                                        </p:cTn>
                                        <p:tgtEl>
                                          <p:spTgt spid="38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 grpId="1" animBg="1" advAuto="0"/>
      <p:bldP spid="368" grpId="2" animBg="1" advAuto="0"/>
      <p:bldP spid="369" grpId="5" animBg="1" advAuto="0"/>
      <p:bldP spid="369" grpId="6" animBg="1" advAuto="0"/>
      <p:bldP spid="370" grpId="7" animBg="1" advAuto="0"/>
      <p:bldP spid="370" grpId="8" animBg="1" advAuto="0"/>
      <p:bldP spid="373" grpId="9" animBg="1" advAuto="0"/>
      <p:bldP spid="373" grpId="10" animBg="1" advAuto="0"/>
      <p:bldP spid="376" grpId="11" animBg="1" advAuto="0"/>
      <p:bldP spid="376" grpId="12" animBg="1" advAuto="0"/>
      <p:bldP spid="379" grpId="13" animBg="1" advAuto="0"/>
      <p:bldP spid="379" grpId="14" animBg="1" advAuto="0"/>
      <p:bldP spid="380" grpId="3" animBg="1" advAuto="0"/>
      <p:bldP spid="380" grpId="4" animBg="1" advAuto="0"/>
      <p:bldP spid="381" grpId="15" animBg="1" advAuto="0"/>
      <p:bldP spid="381" grpId="16" animBg="1" advAuto="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5" name="Shape 385"/>
          <p:cNvSpPr>
            <a:spLocks noGrp="1"/>
          </p:cNvSpPr>
          <p:nvPr>
            <p:ph type="title"/>
          </p:nvPr>
        </p:nvSpPr>
        <p:spPr>
          <a:prstGeom prst="rect">
            <a:avLst/>
          </a:prstGeom>
        </p:spPr>
        <p:txBody>
          <a:bodyPr/>
          <a:lstStyle/>
          <a:p>
            <a:r>
              <a:t>Technical architecture</a:t>
            </a:r>
          </a:p>
        </p:txBody>
      </p:sp>
      <p:sp>
        <p:nvSpPr>
          <p:cNvPr id="386" name="Shape 386"/>
          <p:cNvSpPr/>
          <p:nvPr/>
        </p:nvSpPr>
        <p:spPr>
          <a:xfrm>
            <a:off x="2847901" y="1220696"/>
            <a:ext cx="3503521" cy="369332"/>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b="1">
                <a:latin typeface="Arial"/>
                <a:ea typeface="Arial"/>
                <a:cs typeface="Arial"/>
                <a:sym typeface="Arial"/>
              </a:defRPr>
            </a:lvl1pPr>
          </a:lstStyle>
          <a:p>
            <a:r>
              <a:rPr>
                <a:latin typeface="Arial" charset="0"/>
                <a:ea typeface="Arial" charset="0"/>
                <a:cs typeface="Arial" charset="0"/>
              </a:rPr>
              <a:t>GitHub: INCATools/table-editor</a:t>
            </a:r>
          </a:p>
        </p:txBody>
      </p:sp>
      <p:sp>
        <p:nvSpPr>
          <p:cNvPr id="387" name="Shape 387"/>
          <p:cNvSpPr/>
          <p:nvPr/>
        </p:nvSpPr>
        <p:spPr>
          <a:xfrm>
            <a:off x="620264" y="3352150"/>
            <a:ext cx="1073869" cy="1040643"/>
          </a:xfrm>
          <a:prstGeom prst="rect">
            <a:avLst/>
          </a:prstGeom>
          <a:solidFill>
            <a:srgbClr val="FFFFFF"/>
          </a:solidFill>
          <a:ln w="25400">
            <a:solidFill>
              <a:srgbClr val="0B456C"/>
            </a:solidFill>
          </a:ln>
          <a:effectLst>
            <a:outerShdw blurRad="38100" dist="23000" dir="5400000" rotWithShape="0">
              <a:srgbClr val="000000">
                <a:alpha val="35000"/>
              </a:srgbClr>
            </a:outerShdw>
          </a:effectLst>
        </p:spPr>
        <p:txBody>
          <a:bodyPr lIns="45719" rIns="45719" anchor="ctr"/>
          <a:lstStyle/>
          <a:p>
            <a:endParaRPr>
              <a:latin typeface="Arial" charset="0"/>
              <a:ea typeface="Arial" charset="0"/>
              <a:cs typeface="Arial" charset="0"/>
            </a:endParaRPr>
          </a:p>
        </p:txBody>
      </p:sp>
      <p:sp>
        <p:nvSpPr>
          <p:cNvPr id="388" name="Shape 388"/>
          <p:cNvSpPr/>
          <p:nvPr/>
        </p:nvSpPr>
        <p:spPr>
          <a:xfrm>
            <a:off x="414081" y="2950562"/>
            <a:ext cx="1477325" cy="369332"/>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b="1"/>
            </a:lvl1pPr>
          </a:lstStyle>
          <a:p>
            <a:r>
              <a:rPr>
                <a:latin typeface="Arial" charset="0"/>
                <a:ea typeface="Arial" charset="0"/>
                <a:cs typeface="Arial" charset="0"/>
              </a:rPr>
              <a:t>Pattern.yaml</a:t>
            </a:r>
          </a:p>
        </p:txBody>
      </p:sp>
      <p:sp>
        <p:nvSpPr>
          <p:cNvPr id="389" name="Shape 389"/>
          <p:cNvSpPr/>
          <p:nvPr/>
        </p:nvSpPr>
        <p:spPr>
          <a:xfrm>
            <a:off x="478319" y="1312210"/>
            <a:ext cx="1426029" cy="369332"/>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b="1"/>
            </a:lvl1pPr>
          </a:lstStyle>
          <a:p>
            <a:r>
              <a:rPr>
                <a:latin typeface="Arial" charset="0"/>
                <a:ea typeface="Arial" charset="0"/>
                <a:cs typeface="Arial" charset="0"/>
              </a:rPr>
              <a:t>OldData.csv</a:t>
            </a:r>
          </a:p>
        </p:txBody>
      </p:sp>
      <p:sp>
        <p:nvSpPr>
          <p:cNvPr id="390" name="Shape 390"/>
          <p:cNvSpPr/>
          <p:nvPr/>
        </p:nvSpPr>
        <p:spPr>
          <a:xfrm>
            <a:off x="3124573" y="4565532"/>
            <a:ext cx="2854101" cy="1206921"/>
          </a:xfrm>
          <a:prstGeom prst="rect">
            <a:avLst/>
          </a:prstGeom>
          <a:gradFill>
            <a:gsLst>
              <a:gs pos="0">
                <a:srgbClr val="A6A6A6"/>
              </a:gs>
              <a:gs pos="20000">
                <a:srgbClr val="D9D9D9"/>
              </a:gs>
              <a:gs pos="83000">
                <a:srgbClr val="F2F2F2"/>
              </a:gs>
              <a:gs pos="100000">
                <a:srgbClr val="FFFFFF"/>
              </a:gs>
            </a:gsLst>
            <a:lin ang="16200000"/>
          </a:gradFill>
          <a:ln>
            <a:solidFill>
              <a:srgbClr val="808080"/>
            </a:solidFill>
          </a:ln>
          <a:effectLst>
            <a:outerShdw blurRad="38100" dist="20000" dir="5400000" rotWithShape="0">
              <a:srgbClr val="000000">
                <a:alpha val="38000"/>
              </a:srgbClr>
            </a:outerShdw>
          </a:effectLst>
          <a:extLst>
            <a:ext uri="{C572A759-6A51-4108-AA02-DFA0A04FC94B}">
              <ma14:wrappingTextBoxFlag xmlns:ma14="http://schemas.microsoft.com/office/mac/drawingml/2011/main" val="1"/>
            </a:ext>
          </a:extLst>
        </p:spPr>
        <p:txBody>
          <a:bodyPr lIns="45719" rIns="45719" anchor="ctr"/>
          <a:lstStyle/>
          <a:p>
            <a:pPr marL="285750" indent="-285750">
              <a:buSzPct val="100000"/>
              <a:buBlip>
                <a:blip r:embed="rId3"/>
              </a:buBlip>
            </a:pPr>
            <a:r>
              <a:rPr>
                <a:latin typeface="Arial" charset="0"/>
                <a:ea typeface="Arial" charset="0"/>
                <a:cs typeface="Arial" charset="0"/>
              </a:rPr>
              <a:t>Python, requires Server</a:t>
            </a:r>
          </a:p>
          <a:p>
            <a:pPr marL="285750" indent="-285750">
              <a:buSzPct val="100000"/>
              <a:buBlip>
                <a:blip r:embed="rId3"/>
              </a:buBlip>
            </a:pPr>
            <a:r>
              <a:rPr dirty="0">
                <a:latin typeface="Arial" charset="0"/>
                <a:ea typeface="Arial" charset="0"/>
                <a:cs typeface="Arial" charset="0"/>
              </a:rPr>
              <a:t>CSV Rows expanded to OWL statements</a:t>
            </a:r>
          </a:p>
        </p:txBody>
      </p:sp>
      <p:sp>
        <p:nvSpPr>
          <p:cNvPr id="391" name="Shape 391"/>
          <p:cNvSpPr/>
          <p:nvPr/>
        </p:nvSpPr>
        <p:spPr>
          <a:xfrm>
            <a:off x="7172414" y="1312210"/>
            <a:ext cx="1515798" cy="369332"/>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b="1"/>
            </a:lvl1pPr>
          </a:lstStyle>
          <a:p>
            <a:r>
              <a:rPr>
                <a:latin typeface="Arial" charset="0"/>
                <a:ea typeface="Arial" charset="0"/>
                <a:cs typeface="Arial" charset="0"/>
              </a:rPr>
              <a:t>NewData.csv</a:t>
            </a:r>
          </a:p>
        </p:txBody>
      </p:sp>
      <p:sp>
        <p:nvSpPr>
          <p:cNvPr id="392" name="Shape 392"/>
          <p:cNvSpPr/>
          <p:nvPr/>
        </p:nvSpPr>
        <p:spPr>
          <a:xfrm>
            <a:off x="1772030" y="1801457"/>
            <a:ext cx="1256910" cy="2"/>
          </a:xfrm>
          <a:prstGeom prst="line">
            <a:avLst/>
          </a:prstGeom>
          <a:ln w="25400">
            <a:solidFill>
              <a:srgbClr val="0B456C"/>
            </a:solidFill>
            <a:tailEnd type="triangle"/>
          </a:ln>
        </p:spPr>
        <p:txBody>
          <a:bodyPr lIns="45719" rIns="45719"/>
          <a:lstStyle/>
          <a:p>
            <a:endParaRPr>
              <a:latin typeface="Arial" charset="0"/>
              <a:ea typeface="Arial" charset="0"/>
              <a:cs typeface="Arial" charset="0"/>
            </a:endParaRPr>
          </a:p>
        </p:txBody>
      </p:sp>
      <p:sp>
        <p:nvSpPr>
          <p:cNvPr id="393" name="Shape 393"/>
          <p:cNvSpPr/>
          <p:nvPr/>
        </p:nvSpPr>
        <p:spPr>
          <a:xfrm>
            <a:off x="628611" y="1682805"/>
            <a:ext cx="1073868" cy="1040643"/>
          </a:xfrm>
          <a:prstGeom prst="rect">
            <a:avLst/>
          </a:prstGeom>
          <a:solidFill>
            <a:srgbClr val="FFFFFF"/>
          </a:solidFill>
          <a:ln w="25400">
            <a:solidFill>
              <a:srgbClr val="0B456C"/>
            </a:solidFill>
          </a:ln>
          <a:effectLst>
            <a:outerShdw blurRad="38100" dist="23000" dir="5400000" rotWithShape="0">
              <a:srgbClr val="000000">
                <a:alpha val="35000"/>
              </a:srgbClr>
            </a:outerShdw>
          </a:effectLst>
        </p:spPr>
        <p:txBody>
          <a:bodyPr lIns="45719" rIns="45719" anchor="ctr"/>
          <a:lstStyle/>
          <a:p>
            <a:endParaRPr>
              <a:latin typeface="Arial" charset="0"/>
              <a:ea typeface="Arial" charset="0"/>
              <a:cs typeface="Arial" charset="0"/>
            </a:endParaRPr>
          </a:p>
        </p:txBody>
      </p:sp>
      <p:sp>
        <p:nvSpPr>
          <p:cNvPr id="394" name="Shape 394"/>
          <p:cNvSpPr/>
          <p:nvPr/>
        </p:nvSpPr>
        <p:spPr>
          <a:xfrm flipV="1">
            <a:off x="1781011" y="1915761"/>
            <a:ext cx="1248569" cy="1425725"/>
          </a:xfrm>
          <a:prstGeom prst="line">
            <a:avLst/>
          </a:prstGeom>
          <a:ln w="25400">
            <a:solidFill>
              <a:srgbClr val="0B456C"/>
            </a:solidFill>
            <a:tailEnd type="triangle"/>
          </a:ln>
        </p:spPr>
        <p:txBody>
          <a:bodyPr lIns="45719" rIns="45719"/>
          <a:lstStyle/>
          <a:p>
            <a:endParaRPr>
              <a:latin typeface="Arial" charset="0"/>
              <a:ea typeface="Arial" charset="0"/>
              <a:cs typeface="Arial" charset="0"/>
            </a:endParaRPr>
          </a:p>
        </p:txBody>
      </p:sp>
      <p:sp>
        <p:nvSpPr>
          <p:cNvPr id="395" name="Shape 395"/>
          <p:cNvSpPr/>
          <p:nvPr/>
        </p:nvSpPr>
        <p:spPr>
          <a:xfrm>
            <a:off x="6043791" y="1877657"/>
            <a:ext cx="1256909" cy="2"/>
          </a:xfrm>
          <a:prstGeom prst="line">
            <a:avLst/>
          </a:prstGeom>
          <a:ln w="25400">
            <a:solidFill>
              <a:srgbClr val="0B456C"/>
            </a:solidFill>
            <a:tailEnd type="triangle"/>
          </a:ln>
        </p:spPr>
        <p:txBody>
          <a:bodyPr lIns="45719" rIns="45719"/>
          <a:lstStyle/>
          <a:p>
            <a:endParaRPr>
              <a:latin typeface="Arial" charset="0"/>
              <a:ea typeface="Arial" charset="0"/>
              <a:cs typeface="Arial" charset="0"/>
            </a:endParaRPr>
          </a:p>
        </p:txBody>
      </p:sp>
      <p:sp>
        <p:nvSpPr>
          <p:cNvPr id="396" name="Shape 396"/>
          <p:cNvSpPr/>
          <p:nvPr/>
        </p:nvSpPr>
        <p:spPr>
          <a:xfrm>
            <a:off x="7370250" y="1682805"/>
            <a:ext cx="1073869" cy="1040643"/>
          </a:xfrm>
          <a:prstGeom prst="rect">
            <a:avLst/>
          </a:prstGeom>
          <a:solidFill>
            <a:srgbClr val="FFFFFF"/>
          </a:solidFill>
          <a:ln w="25400">
            <a:solidFill>
              <a:srgbClr val="0B456C"/>
            </a:solidFill>
          </a:ln>
          <a:effectLst>
            <a:outerShdw blurRad="38100" dist="23000" dir="5400000" rotWithShape="0">
              <a:srgbClr val="000000">
                <a:alpha val="35000"/>
              </a:srgbClr>
            </a:outerShdw>
          </a:effectLst>
        </p:spPr>
        <p:txBody>
          <a:bodyPr lIns="45719" rIns="45719" anchor="ctr"/>
          <a:lstStyle/>
          <a:p>
            <a:endParaRPr>
              <a:latin typeface="Arial" charset="0"/>
              <a:ea typeface="Arial" charset="0"/>
              <a:cs typeface="Arial" charset="0"/>
            </a:endParaRPr>
          </a:p>
        </p:txBody>
      </p:sp>
      <p:sp>
        <p:nvSpPr>
          <p:cNvPr id="397" name="Shape 397"/>
          <p:cNvSpPr/>
          <p:nvPr/>
        </p:nvSpPr>
        <p:spPr>
          <a:xfrm>
            <a:off x="3298806" y="5779965"/>
            <a:ext cx="2209898" cy="430887"/>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2200" b="1"/>
            </a:lvl1pPr>
          </a:lstStyle>
          <a:p>
            <a:r>
              <a:rPr>
                <a:latin typeface="Arial" charset="0"/>
                <a:ea typeface="Arial" charset="0"/>
                <a:cs typeface="Arial" charset="0"/>
              </a:rPr>
              <a:t>DOSDP-to-OWL</a:t>
            </a:r>
          </a:p>
        </p:txBody>
      </p:sp>
      <p:sp>
        <p:nvSpPr>
          <p:cNvPr id="398" name="Shape 398"/>
          <p:cNvSpPr/>
          <p:nvPr/>
        </p:nvSpPr>
        <p:spPr>
          <a:xfrm>
            <a:off x="1753221" y="2670411"/>
            <a:ext cx="1275413" cy="1872358"/>
          </a:xfrm>
          <a:prstGeom prst="line">
            <a:avLst/>
          </a:prstGeom>
          <a:ln w="25400">
            <a:solidFill>
              <a:schemeClr val="accent6"/>
            </a:solidFill>
            <a:miter lim="400000"/>
            <a:tailEnd type="triangle"/>
          </a:ln>
        </p:spPr>
        <p:txBody>
          <a:bodyPr lIns="45719" rIns="45719"/>
          <a:lstStyle/>
          <a:p>
            <a:endParaRPr>
              <a:latin typeface="Arial" charset="0"/>
              <a:ea typeface="Arial" charset="0"/>
              <a:cs typeface="Arial" charset="0"/>
            </a:endParaRPr>
          </a:p>
        </p:txBody>
      </p:sp>
      <p:sp>
        <p:nvSpPr>
          <p:cNvPr id="399" name="Shape 399"/>
          <p:cNvSpPr/>
          <p:nvPr/>
        </p:nvSpPr>
        <p:spPr>
          <a:xfrm>
            <a:off x="1759927" y="4409764"/>
            <a:ext cx="1271988" cy="254770"/>
          </a:xfrm>
          <a:prstGeom prst="line">
            <a:avLst/>
          </a:prstGeom>
          <a:ln w="25400">
            <a:solidFill>
              <a:schemeClr val="accent6"/>
            </a:solidFill>
            <a:miter lim="400000"/>
            <a:tailEnd type="triangle"/>
          </a:ln>
        </p:spPr>
        <p:txBody>
          <a:bodyPr lIns="45719" rIns="45719"/>
          <a:lstStyle/>
          <a:p>
            <a:endParaRPr>
              <a:latin typeface="Arial" charset="0"/>
              <a:ea typeface="Arial" charset="0"/>
              <a:cs typeface="Arial" charset="0"/>
            </a:endParaRPr>
          </a:p>
        </p:txBody>
      </p:sp>
      <p:sp>
        <p:nvSpPr>
          <p:cNvPr id="400" name="Shape 400"/>
          <p:cNvSpPr/>
          <p:nvPr/>
        </p:nvSpPr>
        <p:spPr>
          <a:xfrm>
            <a:off x="7095842" y="4376246"/>
            <a:ext cx="1669686" cy="369332"/>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b="1"/>
            </a:lvl1pPr>
          </a:lstStyle>
          <a:p>
            <a:r>
              <a:rPr>
                <a:latin typeface="Arial" charset="0"/>
                <a:ea typeface="Arial" charset="0"/>
                <a:cs typeface="Arial" charset="0"/>
              </a:rPr>
              <a:t>NewData.OWL</a:t>
            </a:r>
          </a:p>
        </p:txBody>
      </p:sp>
      <p:sp>
        <p:nvSpPr>
          <p:cNvPr id="401" name="Shape 401"/>
          <p:cNvSpPr/>
          <p:nvPr/>
        </p:nvSpPr>
        <p:spPr>
          <a:xfrm>
            <a:off x="7369612" y="4840647"/>
            <a:ext cx="1073869" cy="1040642"/>
          </a:xfrm>
          <a:prstGeom prst="rect">
            <a:avLst/>
          </a:prstGeom>
          <a:solidFill>
            <a:srgbClr val="FFFFFF"/>
          </a:solidFill>
          <a:ln w="25400">
            <a:solidFill>
              <a:srgbClr val="0B456C"/>
            </a:solidFill>
          </a:ln>
          <a:effectLst>
            <a:outerShdw blurRad="38100" dist="23000" dir="5400000" rotWithShape="0">
              <a:srgbClr val="000000">
                <a:alpha val="35000"/>
              </a:srgbClr>
            </a:outerShdw>
          </a:effectLst>
        </p:spPr>
        <p:txBody>
          <a:bodyPr lIns="45719" rIns="45719" anchor="ctr"/>
          <a:lstStyle/>
          <a:p>
            <a:endParaRPr>
              <a:latin typeface="Arial" charset="0"/>
              <a:ea typeface="Arial" charset="0"/>
              <a:cs typeface="Arial" charset="0"/>
            </a:endParaRPr>
          </a:p>
        </p:txBody>
      </p:sp>
      <p:sp>
        <p:nvSpPr>
          <p:cNvPr id="402" name="Shape 402"/>
          <p:cNvSpPr/>
          <p:nvPr/>
        </p:nvSpPr>
        <p:spPr>
          <a:xfrm>
            <a:off x="6031686" y="5168991"/>
            <a:ext cx="1283657" cy="2"/>
          </a:xfrm>
          <a:prstGeom prst="line">
            <a:avLst/>
          </a:prstGeom>
          <a:ln w="25400">
            <a:solidFill>
              <a:schemeClr val="accent6"/>
            </a:solidFill>
            <a:miter lim="400000"/>
            <a:tailEnd type="triangle"/>
          </a:ln>
        </p:spPr>
        <p:txBody>
          <a:bodyPr lIns="45719" rIns="45719"/>
          <a:lstStyle/>
          <a:p>
            <a:endParaRPr>
              <a:latin typeface="Arial" charset="0"/>
              <a:ea typeface="Arial" charset="0"/>
              <a:cs typeface="Arial" charset="0"/>
            </a:endParaRPr>
          </a:p>
        </p:txBody>
      </p:sp>
      <p:sp>
        <p:nvSpPr>
          <p:cNvPr id="403" name="Shape 403"/>
          <p:cNvSpPr/>
          <p:nvPr/>
        </p:nvSpPr>
        <p:spPr>
          <a:xfrm>
            <a:off x="3273928" y="1632005"/>
            <a:ext cx="2524874" cy="1216338"/>
          </a:xfrm>
          <a:prstGeom prst="rect">
            <a:avLst/>
          </a:prstGeom>
          <a:gradFill>
            <a:gsLst>
              <a:gs pos="0">
                <a:srgbClr val="A6A6A6"/>
              </a:gs>
              <a:gs pos="20000">
                <a:srgbClr val="D9D9D9"/>
              </a:gs>
              <a:gs pos="83000">
                <a:srgbClr val="F2F2F2"/>
              </a:gs>
              <a:gs pos="100000">
                <a:srgbClr val="FFFFFF"/>
              </a:gs>
            </a:gsLst>
            <a:lin ang="16200000"/>
          </a:gradFill>
          <a:ln>
            <a:solidFill>
              <a:srgbClr val="808080"/>
            </a:solidFill>
          </a:ln>
          <a:effectLst>
            <a:outerShdw blurRad="38100" dist="20000" dir="5400000" rotWithShape="0">
              <a:srgbClr val="000000">
                <a:alpha val="38000"/>
              </a:srgbClr>
            </a:outerShdw>
          </a:effectLst>
        </p:spPr>
        <p:txBody>
          <a:bodyPr lIns="45719" rIns="45719" anchor="ctr"/>
          <a:lstStyle/>
          <a:p>
            <a:endParaRPr>
              <a:latin typeface="Arial" charset="0"/>
              <a:ea typeface="Arial" charset="0"/>
              <a:cs typeface="Arial" charset="0"/>
            </a:endParaRPr>
          </a:p>
        </p:txBody>
      </p:sp>
      <p:sp>
        <p:nvSpPr>
          <p:cNvPr id="404" name="Shape 404"/>
          <p:cNvSpPr/>
          <p:nvPr/>
        </p:nvSpPr>
        <p:spPr>
          <a:xfrm>
            <a:off x="3081326" y="3399261"/>
            <a:ext cx="2940595" cy="707425"/>
          </a:xfrm>
          <a:prstGeom prst="rect">
            <a:avLst/>
          </a:prstGeom>
          <a:solidFill>
            <a:srgbClr val="FFFFFF"/>
          </a:solidFill>
          <a:ln w="25400">
            <a:solidFill>
              <a:srgbClr val="0B456C"/>
            </a:solidFill>
          </a:ln>
          <a:effectLst>
            <a:outerShdw blurRad="38100" dist="23000" dir="5400000" rotWithShape="0">
              <a:srgbClr val="000000">
                <a:alpha val="35000"/>
              </a:srgbClr>
            </a:outerShdw>
          </a:effectLst>
        </p:spPr>
        <p:txBody>
          <a:bodyPr lIns="45719" rIns="45719" anchor="ctr"/>
          <a:lstStyle/>
          <a:p>
            <a:endParaRPr>
              <a:latin typeface="Arial" charset="0"/>
              <a:ea typeface="Arial" charset="0"/>
              <a:cs typeface="Arial" charset="0"/>
            </a:endParaRPr>
          </a:p>
        </p:txBody>
      </p:sp>
      <p:sp>
        <p:nvSpPr>
          <p:cNvPr id="405" name="Shape 405"/>
          <p:cNvSpPr/>
          <p:nvPr/>
        </p:nvSpPr>
        <p:spPr>
          <a:xfrm flipV="1">
            <a:off x="4508489" y="2932706"/>
            <a:ext cx="2" cy="377972"/>
          </a:xfrm>
          <a:prstGeom prst="line">
            <a:avLst/>
          </a:prstGeom>
          <a:ln w="25400">
            <a:solidFill>
              <a:srgbClr val="0B456C"/>
            </a:solidFill>
            <a:tailEnd type="triangle"/>
          </a:ln>
        </p:spPr>
        <p:txBody>
          <a:bodyPr lIns="45719" rIns="45719"/>
          <a:lstStyle/>
          <a:p>
            <a:endParaRPr>
              <a:latin typeface="Arial" charset="0"/>
              <a:ea typeface="Arial" charset="0"/>
              <a:cs typeface="Arial" charset="0"/>
            </a:endParaRPr>
          </a:p>
        </p:txBody>
      </p:sp>
      <p:sp>
        <p:nvSpPr>
          <p:cNvPr id="406" name="Shape 406"/>
          <p:cNvSpPr/>
          <p:nvPr/>
        </p:nvSpPr>
        <p:spPr>
          <a:xfrm>
            <a:off x="4508375" y="4140284"/>
            <a:ext cx="3" cy="377972"/>
          </a:xfrm>
          <a:prstGeom prst="line">
            <a:avLst/>
          </a:prstGeom>
          <a:ln w="25400">
            <a:solidFill>
              <a:srgbClr val="0B456C"/>
            </a:solidFill>
            <a:tailEnd type="triangle"/>
          </a:ln>
        </p:spPr>
        <p:txBody>
          <a:bodyPr lIns="45719" rIns="45719"/>
          <a:lstStyle/>
          <a:p>
            <a:endParaRPr>
              <a:latin typeface="Arial" charset="0"/>
              <a:ea typeface="Arial" charset="0"/>
              <a:cs typeface="Arial" charset="0"/>
            </a:endParaRPr>
          </a:p>
        </p:txBody>
      </p:sp>
      <p:sp>
        <p:nvSpPr>
          <p:cNvPr id="407" name="Shape 407"/>
          <p:cNvSpPr/>
          <p:nvPr/>
        </p:nvSpPr>
        <p:spPr>
          <a:xfrm>
            <a:off x="1674540" y="6372717"/>
            <a:ext cx="5837493" cy="369332"/>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b="1">
                <a:latin typeface="Arial"/>
                <a:ea typeface="Arial"/>
                <a:cs typeface="Arial"/>
                <a:sym typeface="Arial"/>
              </a:defRPr>
            </a:lvl1pPr>
          </a:lstStyle>
          <a:p>
            <a:r>
              <a:rPr>
                <a:latin typeface="Arial" charset="0"/>
                <a:ea typeface="Arial" charset="0"/>
                <a:cs typeface="Arial" charset="0"/>
              </a:rPr>
              <a:t>GitHub: dosumis/dead_simple_owl_design_patterns</a:t>
            </a:r>
          </a:p>
        </p:txBody>
      </p:sp>
      <p:sp>
        <p:nvSpPr>
          <p:cNvPr id="408" name="Shape 408"/>
          <p:cNvSpPr/>
          <p:nvPr/>
        </p:nvSpPr>
        <p:spPr>
          <a:xfrm>
            <a:off x="3153681" y="3680985"/>
            <a:ext cx="643764" cy="369332"/>
          </a:xfrm>
          <a:prstGeom prst="rect">
            <a:avLst/>
          </a:prstGeom>
          <a:ln w="25400">
            <a:solidFill>
              <a:srgbClr val="0B456C"/>
            </a:solidFill>
          </a:ln>
          <a:extLst>
            <a:ext uri="{C572A759-6A51-4108-AA02-DFA0A04FC94B}">
              <ma14:wrappingTextBoxFlag xmlns:ma14="http://schemas.microsoft.com/office/mac/drawingml/2011/main" val="1"/>
            </a:ext>
          </a:extLst>
        </p:spPr>
        <p:txBody>
          <a:bodyPr wrap="none" lIns="45719" rIns="45719">
            <a:spAutoFit/>
          </a:bodyPr>
          <a:lstStyle/>
          <a:p>
            <a:r>
              <a:rPr dirty="0">
                <a:latin typeface="Arial" charset="0"/>
                <a:ea typeface="Arial" charset="0"/>
                <a:cs typeface="Arial" charset="0"/>
              </a:rPr>
              <a:t>NCBI</a:t>
            </a:r>
          </a:p>
        </p:txBody>
      </p:sp>
      <p:sp>
        <p:nvSpPr>
          <p:cNvPr id="409" name="Shape 409"/>
          <p:cNvSpPr/>
          <p:nvPr/>
        </p:nvSpPr>
        <p:spPr>
          <a:xfrm>
            <a:off x="3830596" y="3680985"/>
            <a:ext cx="720708" cy="369332"/>
          </a:xfrm>
          <a:prstGeom prst="rect">
            <a:avLst/>
          </a:prstGeom>
          <a:ln w="25400">
            <a:solidFill>
              <a:srgbClr val="0B456C"/>
            </a:solidFill>
          </a:ln>
          <a:extLst>
            <a:ext uri="{C572A759-6A51-4108-AA02-DFA0A04FC94B}">
              <ma14:wrappingTextBoxFlag xmlns:ma14="http://schemas.microsoft.com/office/mac/drawingml/2011/main" val="1"/>
            </a:ext>
          </a:extLst>
        </p:spPr>
        <p:txBody>
          <a:bodyPr wrap="none" lIns="45719" rIns="45719">
            <a:spAutoFit/>
          </a:bodyPr>
          <a:lstStyle/>
          <a:p>
            <a:r>
              <a:rPr>
                <a:latin typeface="Arial" charset="0"/>
                <a:ea typeface="Arial" charset="0"/>
                <a:cs typeface="Arial" charset="0"/>
              </a:rPr>
              <a:t>PATO</a:t>
            </a:r>
          </a:p>
        </p:txBody>
      </p:sp>
      <p:sp>
        <p:nvSpPr>
          <p:cNvPr id="410" name="Shape 410"/>
          <p:cNvSpPr/>
          <p:nvPr/>
        </p:nvSpPr>
        <p:spPr>
          <a:xfrm>
            <a:off x="4584455" y="3680985"/>
            <a:ext cx="592468" cy="369332"/>
          </a:xfrm>
          <a:prstGeom prst="rect">
            <a:avLst/>
          </a:prstGeom>
          <a:ln w="25400">
            <a:solidFill>
              <a:srgbClr val="0B456C"/>
            </a:solidFill>
          </a:ln>
          <a:extLst>
            <a:ext uri="{C572A759-6A51-4108-AA02-DFA0A04FC94B}">
              <ma14:wrappingTextBoxFlag xmlns:ma14="http://schemas.microsoft.com/office/mac/drawingml/2011/main" val="1"/>
            </a:ext>
          </a:extLst>
        </p:spPr>
        <p:txBody>
          <a:bodyPr wrap="none" lIns="45719" rIns="45719">
            <a:spAutoFit/>
          </a:bodyPr>
          <a:lstStyle/>
          <a:p>
            <a:r>
              <a:rPr>
                <a:latin typeface="Arial" charset="0"/>
                <a:ea typeface="Arial" charset="0"/>
                <a:cs typeface="Arial" charset="0"/>
              </a:rPr>
              <a:t>HPO</a:t>
            </a:r>
          </a:p>
        </p:txBody>
      </p:sp>
      <p:sp>
        <p:nvSpPr>
          <p:cNvPr id="411" name="Shape 411"/>
          <p:cNvSpPr/>
          <p:nvPr/>
        </p:nvSpPr>
        <p:spPr>
          <a:xfrm>
            <a:off x="3101703" y="3393804"/>
            <a:ext cx="2940595" cy="298322"/>
          </a:xfrm>
          <a:prstGeom prst="rect">
            <a:avLst/>
          </a:prstGeom>
          <a:ln w="12700">
            <a:miter lim="400000"/>
          </a:ln>
          <a:extLst>
            <a:ext uri="{C572A759-6A51-4108-AA02-DFA0A04FC94B}">
              <ma14:wrappingTextBoxFlag xmlns:ma14="http://schemas.microsoft.com/office/mac/drawingml/2011/main" val="1"/>
            </a:ext>
          </a:extLst>
        </p:spPr>
        <p:txBody>
          <a:bodyPr lIns="45719" rIns="45719"/>
          <a:lstStyle>
            <a:lvl1pPr algn="ctr">
              <a:defRPr sz="1300" b="1"/>
            </a:lvl1pPr>
          </a:lstStyle>
          <a:p>
            <a:r>
              <a:rPr dirty="0">
                <a:latin typeface="Arial" charset="0"/>
                <a:ea typeface="Arial" charset="0"/>
                <a:cs typeface="Arial" charset="0"/>
              </a:rPr>
              <a:t>Shared Ontologies</a:t>
            </a:r>
          </a:p>
        </p:txBody>
      </p:sp>
      <p:sp>
        <p:nvSpPr>
          <p:cNvPr id="412" name="Shape 412"/>
          <p:cNvSpPr/>
          <p:nvPr/>
        </p:nvSpPr>
        <p:spPr>
          <a:xfrm>
            <a:off x="5210074" y="3680985"/>
            <a:ext cx="720708" cy="369332"/>
          </a:xfrm>
          <a:prstGeom prst="rect">
            <a:avLst/>
          </a:prstGeom>
          <a:ln w="25400">
            <a:solidFill>
              <a:srgbClr val="0B456C"/>
            </a:solidFill>
          </a:ln>
          <a:extLst>
            <a:ext uri="{C572A759-6A51-4108-AA02-DFA0A04FC94B}">
              <ma14:wrappingTextBoxFlag xmlns:ma14="http://schemas.microsoft.com/office/mac/drawingml/2011/main" val="1"/>
            </a:ext>
          </a:extLst>
        </p:spPr>
        <p:txBody>
          <a:bodyPr wrap="none" lIns="45719" rIns="45719">
            <a:spAutoFit/>
          </a:bodyPr>
          <a:lstStyle/>
          <a:p>
            <a:r>
              <a:rPr>
                <a:latin typeface="Arial" charset="0"/>
                <a:ea typeface="Arial" charset="0"/>
                <a:cs typeface="Arial" charset="0"/>
              </a:rPr>
              <a:t>BEER</a:t>
            </a:r>
          </a:p>
        </p:txBody>
      </p:sp>
      <p:sp>
        <p:nvSpPr>
          <p:cNvPr id="413" name="Shape 413"/>
          <p:cNvSpPr/>
          <p:nvPr/>
        </p:nvSpPr>
        <p:spPr>
          <a:xfrm>
            <a:off x="3264894" y="1624006"/>
            <a:ext cx="2560955" cy="1200329"/>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marL="285750" indent="-285750">
              <a:buSzPct val="100000"/>
              <a:buBlip>
                <a:blip r:embed="rId3"/>
              </a:buBlip>
            </a:pPr>
            <a:r>
              <a:rPr>
                <a:latin typeface="Arial" charset="0"/>
                <a:ea typeface="Arial" charset="0"/>
                <a:cs typeface="Arial" charset="0"/>
              </a:rPr>
              <a:t>AngularJS, Bootstrap</a:t>
            </a:r>
          </a:p>
          <a:p>
            <a:pPr marL="285750" indent="-285750">
              <a:buSzPct val="100000"/>
              <a:buBlip>
                <a:blip r:embed="rId3"/>
              </a:buBlip>
            </a:pPr>
            <a:r>
              <a:rPr>
                <a:latin typeface="Arial" charset="0"/>
                <a:ea typeface="Arial" charset="0"/>
                <a:cs typeface="Arial" charset="0"/>
              </a:rPr>
              <a:t>ui-grid</a:t>
            </a:r>
          </a:p>
          <a:p>
            <a:pPr marL="285750" indent="-285750">
              <a:buSzPct val="100000"/>
              <a:buBlip>
                <a:blip r:embed="rId3"/>
              </a:buBlip>
            </a:pPr>
            <a:r>
              <a:rPr>
                <a:latin typeface="Arial" charset="0"/>
                <a:ea typeface="Arial" charset="0"/>
                <a:cs typeface="Arial" charset="0"/>
              </a:rPr>
              <a:t>PapaParse, js-yaml</a:t>
            </a:r>
          </a:p>
          <a:p>
            <a:pPr marL="285750" indent="-285750">
              <a:buSzPct val="100000"/>
              <a:buBlip>
                <a:blip r:embed="rId3"/>
              </a:buBlip>
            </a:pPr>
            <a:r>
              <a:rPr>
                <a:latin typeface="Arial" charset="0"/>
                <a:ea typeface="Arial" charset="0"/>
                <a:cs typeface="Arial" charset="0"/>
              </a:rPr>
              <a:t>GitHub Pages</a:t>
            </a:r>
          </a:p>
        </p:txBody>
      </p:sp>
    </p:spTree>
  </p:cSld>
  <p:clrMapOvr>
    <a:masterClrMapping/>
  </p:clrMapOvr>
  <p:transition spd="slow"/>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 name="Shape 417"/>
          <p:cNvSpPr>
            <a:spLocks noGrp="1"/>
          </p:cNvSpPr>
          <p:nvPr>
            <p:ph type="title"/>
          </p:nvPr>
        </p:nvSpPr>
        <p:spPr>
          <a:prstGeom prst="rect">
            <a:avLst/>
          </a:prstGeom>
        </p:spPr>
        <p:txBody>
          <a:bodyPr/>
          <a:lstStyle/>
          <a:p>
            <a:r>
              <a:t>Demo - Choose a Pattern</a:t>
            </a:r>
          </a:p>
        </p:txBody>
      </p:sp>
      <p:sp>
        <p:nvSpPr>
          <p:cNvPr id="418" name="Shape 418"/>
          <p:cNvSpPr/>
          <p:nvPr/>
        </p:nvSpPr>
        <p:spPr>
          <a:xfrm>
            <a:off x="2312829" y="6375462"/>
            <a:ext cx="4603811" cy="350662"/>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b="1">
                <a:latin typeface="Arial"/>
                <a:ea typeface="Arial"/>
                <a:cs typeface="Arial"/>
                <a:sym typeface="Arial"/>
              </a:defRPr>
            </a:lvl1pPr>
          </a:lstStyle>
          <a:p>
            <a:r>
              <a:t>https://github.com/INCATools/table-editor</a:t>
            </a:r>
          </a:p>
        </p:txBody>
      </p:sp>
      <p:pic>
        <p:nvPicPr>
          <p:cNvPr id="419" name="ChoosePattern.gif"/>
          <p:cNvPicPr>
            <a:picLocks/>
          </p:cNvPicPr>
          <p:nvPr/>
        </p:nvPicPr>
        <p:blipFill>
          <a:blip r:embed="rId3">
            <a:extLst/>
          </a:blip>
          <a:stretch>
            <a:fillRect/>
          </a:stretch>
        </p:blipFill>
        <p:spPr>
          <a:xfrm>
            <a:off x="0" y="3021274"/>
            <a:ext cx="9144000" cy="3172691"/>
          </a:xfrm>
          <a:prstGeom prst="rect">
            <a:avLst/>
          </a:prstGeom>
          <a:ln w="12700">
            <a:miter lim="400000"/>
          </a:ln>
        </p:spPr>
      </p:pic>
      <p:sp>
        <p:nvSpPr>
          <p:cNvPr id="420" name="Shape 420"/>
          <p:cNvSpPr/>
          <p:nvPr/>
        </p:nvSpPr>
        <p:spPr>
          <a:xfrm>
            <a:off x="2293656" y="1464917"/>
            <a:ext cx="4506360" cy="1200329"/>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r>
              <a:rPr dirty="0">
                <a:latin typeface="Arial" charset="0"/>
                <a:ea typeface="Arial" charset="0"/>
                <a:cs typeface="Arial" charset="0"/>
              </a:rPr>
              <a:t>DOSDP Patterns can be selected via:</a:t>
            </a:r>
          </a:p>
          <a:p>
            <a:pPr marL="180473" indent="-180473">
              <a:buSzPct val="100000"/>
              <a:buChar char="-"/>
            </a:pPr>
            <a:r>
              <a:rPr dirty="0">
                <a:latin typeface="Arial" charset="0"/>
                <a:ea typeface="Arial" charset="0"/>
                <a:cs typeface="Arial" charset="0"/>
              </a:rPr>
              <a:t>Choose from predefined list</a:t>
            </a:r>
          </a:p>
          <a:p>
            <a:pPr marL="180473" indent="-180473">
              <a:buSzPct val="100000"/>
              <a:buChar char="-"/>
            </a:pPr>
            <a:r>
              <a:rPr dirty="0">
                <a:latin typeface="Arial" charset="0"/>
                <a:ea typeface="Arial" charset="0"/>
                <a:cs typeface="Arial" charset="0"/>
              </a:rPr>
              <a:t>Drag and </a:t>
            </a:r>
            <a:r>
              <a:rPr dirty="0" smtClean="0">
                <a:latin typeface="Arial" charset="0"/>
                <a:ea typeface="Arial" charset="0"/>
                <a:cs typeface="Arial" charset="0"/>
              </a:rPr>
              <a:t>Drop </a:t>
            </a:r>
            <a:r>
              <a:rPr dirty="0">
                <a:latin typeface="Arial" charset="0"/>
                <a:ea typeface="Arial" charset="0"/>
                <a:cs typeface="Arial" charset="0"/>
              </a:rPr>
              <a:t>from Desktop</a:t>
            </a:r>
          </a:p>
          <a:p>
            <a:pPr marL="180473" indent="-180473">
              <a:buSzPct val="100000"/>
              <a:buChar char="-"/>
            </a:pPr>
            <a:r>
              <a:rPr dirty="0">
                <a:latin typeface="Arial" charset="0"/>
                <a:ea typeface="Arial" charset="0"/>
                <a:cs typeface="Arial" charset="0"/>
              </a:rPr>
              <a:t>Refer to URL of external pattern resource</a:t>
            </a:r>
          </a:p>
        </p:txBody>
      </p:sp>
    </p:spTree>
  </p:cSld>
  <p:clrMapOvr>
    <a:masterClrMapping/>
  </p:clrMapOvr>
  <p:transition spd="slow"/>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4" name="Shape 424"/>
          <p:cNvSpPr>
            <a:spLocks noGrp="1"/>
          </p:cNvSpPr>
          <p:nvPr>
            <p:ph type="title"/>
          </p:nvPr>
        </p:nvSpPr>
        <p:spPr>
          <a:prstGeom prst="rect">
            <a:avLst/>
          </a:prstGeom>
        </p:spPr>
        <p:txBody>
          <a:bodyPr/>
          <a:lstStyle/>
          <a:p>
            <a:r>
              <a:t>Demo - Define Beers</a:t>
            </a:r>
          </a:p>
        </p:txBody>
      </p:sp>
      <p:sp>
        <p:nvSpPr>
          <p:cNvPr id="425" name="Shape 425"/>
          <p:cNvSpPr/>
          <p:nvPr/>
        </p:nvSpPr>
        <p:spPr>
          <a:xfrm>
            <a:off x="2312829" y="6375462"/>
            <a:ext cx="4603811" cy="350662"/>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b="1">
                <a:latin typeface="Arial"/>
                <a:ea typeface="Arial"/>
                <a:cs typeface="Arial"/>
                <a:sym typeface="Arial"/>
              </a:defRPr>
            </a:lvl1pPr>
          </a:lstStyle>
          <a:p>
            <a:r>
              <a:t>https://github.com/INCATools/table-editor</a:t>
            </a:r>
          </a:p>
        </p:txBody>
      </p:sp>
      <p:sp>
        <p:nvSpPr>
          <p:cNvPr id="426" name="Shape 426"/>
          <p:cNvSpPr/>
          <p:nvPr/>
        </p:nvSpPr>
        <p:spPr>
          <a:xfrm>
            <a:off x="2597017" y="1443872"/>
            <a:ext cx="3441966" cy="1200329"/>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r>
              <a:rPr>
                <a:latin typeface="Arial" charset="0"/>
                <a:ea typeface="Arial" charset="0"/>
                <a:cs typeface="Arial" charset="0"/>
              </a:rPr>
              <a:t>New Beers can be defined:</a:t>
            </a:r>
          </a:p>
          <a:p>
            <a:pPr marL="180473" indent="-180473">
              <a:buSzPct val="100000"/>
              <a:buChar char="-"/>
            </a:pPr>
            <a:r>
              <a:rPr dirty="0">
                <a:latin typeface="Arial" charset="0"/>
                <a:ea typeface="Arial" charset="0"/>
                <a:cs typeface="Arial" charset="0"/>
              </a:rPr>
              <a:t>Add a Row</a:t>
            </a:r>
          </a:p>
          <a:p>
            <a:pPr marL="180473" indent="-180473">
              <a:buSzPct val="100000"/>
              <a:buChar char="-"/>
            </a:pPr>
            <a:r>
              <a:rPr dirty="0">
                <a:latin typeface="Arial" charset="0"/>
                <a:ea typeface="Arial" charset="0"/>
                <a:cs typeface="Arial" charset="0"/>
              </a:rPr>
              <a:t>Fill in Attributes</a:t>
            </a:r>
          </a:p>
          <a:p>
            <a:pPr marL="180473" indent="-180473">
              <a:buSzPct val="100000"/>
              <a:buChar char="-"/>
            </a:pPr>
            <a:r>
              <a:rPr dirty="0">
                <a:latin typeface="Arial" charset="0"/>
                <a:ea typeface="Arial" charset="0"/>
                <a:cs typeface="Arial" charset="0"/>
              </a:rPr>
              <a:t>Default Name is autopopulated</a:t>
            </a:r>
          </a:p>
        </p:txBody>
      </p:sp>
      <p:pic>
        <p:nvPicPr>
          <p:cNvPr id="427" name="OneAndAHalfBeer.gif"/>
          <p:cNvPicPr>
            <a:picLocks/>
          </p:cNvPicPr>
          <p:nvPr/>
        </p:nvPicPr>
        <p:blipFill>
          <a:blip r:embed="rId3">
            <a:extLst/>
          </a:blip>
          <a:stretch>
            <a:fillRect/>
          </a:stretch>
        </p:blipFill>
        <p:spPr>
          <a:xfrm>
            <a:off x="0" y="3021274"/>
            <a:ext cx="9144000" cy="3172691"/>
          </a:xfrm>
          <a:prstGeom prst="rect">
            <a:avLst/>
          </a:prstGeom>
          <a:ln w="12700">
            <a:miter lim="400000"/>
          </a:ln>
        </p:spPr>
      </p:pic>
    </p:spTree>
  </p:cSld>
  <p:clrMapOvr>
    <a:masterClrMapping/>
  </p:clrMapOvr>
  <p:transition spd="slow"/>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1" name="Shape 431"/>
          <p:cNvSpPr>
            <a:spLocks noGrp="1"/>
          </p:cNvSpPr>
          <p:nvPr>
            <p:ph type="title"/>
          </p:nvPr>
        </p:nvSpPr>
        <p:spPr>
          <a:prstGeom prst="rect">
            <a:avLst/>
          </a:prstGeom>
        </p:spPr>
        <p:txBody>
          <a:bodyPr/>
          <a:lstStyle/>
          <a:p>
            <a:r>
              <a:t>Demo - Export Beers to CSV</a:t>
            </a:r>
          </a:p>
        </p:txBody>
      </p:sp>
      <p:sp>
        <p:nvSpPr>
          <p:cNvPr id="432" name="Shape 432"/>
          <p:cNvSpPr/>
          <p:nvPr/>
        </p:nvSpPr>
        <p:spPr>
          <a:xfrm>
            <a:off x="2312829" y="6375462"/>
            <a:ext cx="4603811" cy="350662"/>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b="1">
                <a:latin typeface="Arial"/>
                <a:ea typeface="Arial"/>
                <a:cs typeface="Arial"/>
                <a:sym typeface="Arial"/>
              </a:defRPr>
            </a:lvl1pPr>
          </a:lstStyle>
          <a:p>
            <a:r>
              <a:t>https://github.com/INCATools/table-editor</a:t>
            </a:r>
          </a:p>
        </p:txBody>
      </p:sp>
      <p:sp>
        <p:nvSpPr>
          <p:cNvPr id="433" name="Shape 433"/>
          <p:cNvSpPr/>
          <p:nvPr/>
        </p:nvSpPr>
        <p:spPr>
          <a:xfrm>
            <a:off x="2293656" y="1464917"/>
            <a:ext cx="3788215" cy="923330"/>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r>
              <a:rPr dirty="0">
                <a:latin typeface="Arial" charset="0"/>
                <a:ea typeface="Arial" charset="0"/>
                <a:cs typeface="Arial" charset="0"/>
              </a:rPr>
              <a:t>Export the resulting Beer definitions</a:t>
            </a:r>
          </a:p>
          <a:p>
            <a:pPr marL="180473" indent="-180473">
              <a:buSzPct val="100000"/>
              <a:buChar char="-"/>
            </a:pPr>
            <a:r>
              <a:rPr dirty="0">
                <a:latin typeface="Arial" charset="0"/>
                <a:ea typeface="Arial" charset="0"/>
                <a:cs typeface="Arial" charset="0"/>
              </a:rPr>
              <a:t>Save to desktop</a:t>
            </a:r>
          </a:p>
          <a:p>
            <a:pPr marL="180473" indent="-180473">
              <a:buSzPct val="100000"/>
              <a:buChar char="-"/>
            </a:pPr>
            <a:r>
              <a:rPr dirty="0">
                <a:latin typeface="Arial" charset="0"/>
                <a:ea typeface="Arial" charset="0"/>
                <a:cs typeface="Arial" charset="0"/>
              </a:rPr>
              <a:t>Save directly back to GitHub (NYI)</a:t>
            </a:r>
          </a:p>
        </p:txBody>
      </p:sp>
      <p:pic>
        <p:nvPicPr>
          <p:cNvPr id="434" name="ExportCSV.gif"/>
          <p:cNvPicPr>
            <a:picLocks/>
          </p:cNvPicPr>
          <p:nvPr/>
        </p:nvPicPr>
        <p:blipFill>
          <a:blip r:embed="rId3">
            <a:extLst/>
          </a:blip>
          <a:stretch>
            <a:fillRect/>
          </a:stretch>
        </p:blipFill>
        <p:spPr>
          <a:xfrm>
            <a:off x="0" y="3132547"/>
            <a:ext cx="9144000" cy="3172692"/>
          </a:xfrm>
          <a:prstGeom prst="rect">
            <a:avLst/>
          </a:prstGeom>
          <a:ln w="12700">
            <a:miter lim="400000"/>
          </a:ln>
        </p:spPr>
      </p:pic>
    </p:spTree>
  </p:cSld>
  <p:clrMapOvr>
    <a:masterClrMapping/>
  </p:clrMapOvr>
  <p:transition spd="slow"/>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Shape 126"/>
          <p:cNvSpPr>
            <a:spLocks noGrp="1"/>
          </p:cNvSpPr>
          <p:nvPr>
            <p:ph type="title"/>
          </p:nvPr>
        </p:nvSpPr>
        <p:spPr>
          <a:prstGeom prst="rect">
            <a:avLst/>
          </a:prstGeom>
        </p:spPr>
        <p:txBody>
          <a:bodyPr/>
          <a:lstStyle/>
          <a:p>
            <a:r>
              <a:rPr dirty="0"/>
              <a:t>Chasm of Semantic Despair</a:t>
            </a:r>
          </a:p>
        </p:txBody>
      </p:sp>
      <p:sp>
        <p:nvSpPr>
          <p:cNvPr id="127" name="Shape 127"/>
          <p:cNvSpPr/>
          <p:nvPr/>
        </p:nvSpPr>
        <p:spPr>
          <a:xfrm>
            <a:off x="0" y="6271831"/>
            <a:ext cx="4572000" cy="43101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800" i="1">
                <a:solidFill>
                  <a:srgbClr val="464646"/>
                </a:solidFill>
                <a:latin typeface="Arial"/>
                <a:ea typeface="Arial"/>
                <a:cs typeface="Arial"/>
                <a:sym typeface="Arial"/>
              </a:defRPr>
            </a:pPr>
            <a:r>
              <a:t>Adapted from: Julie McMurry, Melissa Haendedl, Chris Mungall, Chris Chute (2017): </a:t>
            </a:r>
          </a:p>
          <a:p>
            <a:pPr>
              <a:defRPr sz="800" i="1">
                <a:solidFill>
                  <a:srgbClr val="464646"/>
                </a:solidFill>
                <a:latin typeface="Arial"/>
                <a:ea typeface="Arial"/>
                <a:cs typeface="Arial"/>
                <a:sym typeface="Arial"/>
              </a:defRPr>
            </a:pPr>
            <a:r>
              <a:t>Chasm of semantic despair. figshare.</a:t>
            </a:r>
          </a:p>
          <a:p>
            <a:pPr>
              <a:defRPr sz="800">
                <a:solidFill>
                  <a:srgbClr val="464646"/>
                </a:solidFill>
                <a:latin typeface="Arial"/>
                <a:ea typeface="Arial"/>
                <a:cs typeface="Arial"/>
                <a:sym typeface="Arial"/>
              </a:defRPr>
            </a:pPr>
            <a:r>
              <a:t>https://doi.org/10.6084/m9.figshare.4876838.v1</a:t>
            </a:r>
          </a:p>
        </p:txBody>
      </p:sp>
      <p:pic>
        <p:nvPicPr>
          <p:cNvPr id="128" name="image4.png"/>
          <p:cNvPicPr>
            <a:picLocks noChangeAspect="1"/>
          </p:cNvPicPr>
          <p:nvPr/>
        </p:nvPicPr>
        <p:blipFill>
          <a:blip r:embed="rId3">
            <a:extLst/>
          </a:blip>
          <a:srcRect l="5228"/>
          <a:stretch>
            <a:fillRect/>
          </a:stretch>
        </p:blipFill>
        <p:spPr>
          <a:xfrm>
            <a:off x="227443" y="546836"/>
            <a:ext cx="8689114" cy="5445458"/>
          </a:xfrm>
          <a:prstGeom prst="rect">
            <a:avLst/>
          </a:prstGeom>
          <a:ln w="12700">
            <a:miter lim="400000"/>
          </a:ln>
        </p:spPr>
      </p:pic>
      <p:sp>
        <p:nvSpPr>
          <p:cNvPr id="129" name="Shape 129"/>
          <p:cNvSpPr/>
          <p:nvPr/>
        </p:nvSpPr>
        <p:spPr>
          <a:xfrm>
            <a:off x="3475028" y="1869962"/>
            <a:ext cx="529193" cy="113049"/>
          </a:xfrm>
          <a:prstGeom prst="rect">
            <a:avLst/>
          </a:prstGeom>
          <a:solidFill>
            <a:srgbClr val="5B6254"/>
          </a:solidFill>
          <a:ln w="12700">
            <a:miter lim="400000"/>
          </a:ln>
        </p:spPr>
        <p:txBody>
          <a:bodyPr lIns="45719" rIns="45719" anchor="ctr"/>
          <a:lstStyle/>
          <a:p>
            <a:pPr algn="ctr">
              <a:defRPr>
                <a:solidFill>
                  <a:srgbClr val="FFFFFF"/>
                </a:solidFill>
              </a:defRPr>
            </a:pPr>
            <a:endParaRPr/>
          </a:p>
        </p:txBody>
      </p:sp>
    </p:spTree>
  </p:cSld>
  <p:clrMapOvr>
    <a:masterClrMapping/>
  </p:clrMapOvr>
  <p:transition spd="slow"/>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8" name="Shape 438"/>
          <p:cNvSpPr/>
          <p:nvPr/>
        </p:nvSpPr>
        <p:spPr>
          <a:xfrm>
            <a:off x="2214459" y="6370871"/>
            <a:ext cx="4603810" cy="350663"/>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b="1">
                <a:latin typeface="Arial"/>
                <a:ea typeface="Arial"/>
                <a:cs typeface="Arial"/>
                <a:sym typeface="Arial"/>
              </a:defRPr>
            </a:lvl1pPr>
          </a:lstStyle>
          <a:p>
            <a:r>
              <a:t>https://github.com/INCATools/table-editor</a:t>
            </a:r>
          </a:p>
        </p:txBody>
      </p:sp>
      <p:pic>
        <p:nvPicPr>
          <p:cNvPr id="439" name="image32.png"/>
          <p:cNvPicPr>
            <a:picLocks noChangeAspect="1"/>
          </p:cNvPicPr>
          <p:nvPr/>
        </p:nvPicPr>
        <p:blipFill>
          <a:blip r:embed="rId3">
            <a:extLst/>
          </a:blip>
          <a:stretch>
            <a:fillRect/>
          </a:stretch>
        </p:blipFill>
        <p:spPr>
          <a:xfrm>
            <a:off x="2567144" y="-175001"/>
            <a:ext cx="4023360" cy="2566418"/>
          </a:xfrm>
          <a:prstGeom prst="rect">
            <a:avLst/>
          </a:prstGeom>
          <a:ln w="12700">
            <a:miter lim="400000"/>
          </a:ln>
        </p:spPr>
      </p:pic>
      <p:grpSp>
        <p:nvGrpSpPr>
          <p:cNvPr id="442" name="Group 442"/>
          <p:cNvGrpSpPr/>
          <p:nvPr/>
        </p:nvGrpSpPr>
        <p:grpSpPr>
          <a:xfrm>
            <a:off x="205587" y="2537915"/>
            <a:ext cx="2934479" cy="2655554"/>
            <a:chOff x="0" y="0"/>
            <a:chExt cx="2934477" cy="2655553"/>
          </a:xfrm>
        </p:grpSpPr>
        <p:sp>
          <p:nvSpPr>
            <p:cNvPr id="440" name="Shape 440"/>
            <p:cNvSpPr/>
            <p:nvPr/>
          </p:nvSpPr>
          <p:spPr>
            <a:xfrm>
              <a:off x="468173" y="0"/>
              <a:ext cx="1998135" cy="1813986"/>
            </a:xfrm>
            <a:prstGeom prst="ellipse">
              <a:avLst/>
            </a:prstGeom>
            <a:solidFill>
              <a:srgbClr val="C43900"/>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441" name="Shape 441"/>
            <p:cNvSpPr/>
            <p:nvPr/>
          </p:nvSpPr>
          <p:spPr>
            <a:xfrm>
              <a:off x="0" y="2030713"/>
              <a:ext cx="2934478" cy="6248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lgn="ctr">
                <a:defRPr b="1"/>
              </a:lvl1pPr>
            </a:lstStyle>
            <a:p>
              <a:r>
                <a:t>Contribute to and extend existing ontologies</a:t>
              </a:r>
            </a:p>
          </p:txBody>
        </p:sp>
      </p:grpSp>
      <p:grpSp>
        <p:nvGrpSpPr>
          <p:cNvPr id="445" name="Group 445"/>
          <p:cNvGrpSpPr/>
          <p:nvPr/>
        </p:nvGrpSpPr>
        <p:grpSpPr>
          <a:xfrm>
            <a:off x="3551073" y="2569012"/>
            <a:ext cx="2493949" cy="2527353"/>
            <a:chOff x="0" y="0"/>
            <a:chExt cx="2493947" cy="2527351"/>
          </a:xfrm>
        </p:grpSpPr>
        <p:sp>
          <p:nvSpPr>
            <p:cNvPr id="443" name="Shape 443"/>
            <p:cNvSpPr/>
            <p:nvPr/>
          </p:nvSpPr>
          <p:spPr>
            <a:xfrm>
              <a:off x="0" y="0"/>
              <a:ext cx="1998135" cy="1813986"/>
            </a:xfrm>
            <a:prstGeom prst="ellipse">
              <a:avLst/>
            </a:prstGeom>
            <a:solidFill>
              <a:srgbClr val="FF5413"/>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444" name="Shape 444"/>
            <p:cNvSpPr/>
            <p:nvPr/>
          </p:nvSpPr>
          <p:spPr>
            <a:xfrm>
              <a:off x="0" y="2169211"/>
              <a:ext cx="2493948" cy="3581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lvl1pPr>
                <a:defRPr b="1"/>
              </a:lvl1pPr>
            </a:lstStyle>
            <a:p>
              <a:r>
                <a:t>Create new ontologies</a:t>
              </a:r>
            </a:p>
          </p:txBody>
        </p:sp>
      </p:grpSp>
      <p:grpSp>
        <p:nvGrpSpPr>
          <p:cNvPr id="448" name="Group 448"/>
          <p:cNvGrpSpPr/>
          <p:nvPr/>
        </p:nvGrpSpPr>
        <p:grpSpPr>
          <a:xfrm>
            <a:off x="5960216" y="2579292"/>
            <a:ext cx="3070219" cy="2527353"/>
            <a:chOff x="0" y="0"/>
            <a:chExt cx="3070218" cy="2527351"/>
          </a:xfrm>
        </p:grpSpPr>
        <p:sp>
          <p:nvSpPr>
            <p:cNvPr id="446" name="Shape 446"/>
            <p:cNvSpPr/>
            <p:nvPr/>
          </p:nvSpPr>
          <p:spPr>
            <a:xfrm>
              <a:off x="536042" y="0"/>
              <a:ext cx="1998136" cy="1813986"/>
            </a:xfrm>
            <a:prstGeom prst="ellipse">
              <a:avLst/>
            </a:prstGeom>
            <a:solidFill>
              <a:srgbClr val="0D85C9"/>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447" name="Shape 447"/>
            <p:cNvSpPr/>
            <p:nvPr/>
          </p:nvSpPr>
          <p:spPr>
            <a:xfrm>
              <a:off x="0" y="2169211"/>
              <a:ext cx="3070219" cy="3581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lgn="ctr">
                <a:defRPr b="1"/>
              </a:lvl1pPr>
            </a:lstStyle>
            <a:p>
              <a:r>
                <a:t>Data curation</a:t>
              </a:r>
            </a:p>
          </p:txBody>
        </p:sp>
      </p:grpSp>
      <p:pic>
        <p:nvPicPr>
          <p:cNvPr id="449" name="image33.png"/>
          <p:cNvPicPr>
            <a:picLocks noChangeAspect="1"/>
          </p:cNvPicPr>
          <p:nvPr/>
        </p:nvPicPr>
        <p:blipFill>
          <a:blip r:embed="rId4">
            <a:extLst/>
          </a:blip>
          <a:stretch>
            <a:fillRect/>
          </a:stretch>
        </p:blipFill>
        <p:spPr>
          <a:xfrm>
            <a:off x="1037825" y="2784445"/>
            <a:ext cx="1270001" cy="1270001"/>
          </a:xfrm>
          <a:prstGeom prst="rect">
            <a:avLst/>
          </a:prstGeom>
          <a:ln w="12700">
            <a:miter lim="400000"/>
          </a:ln>
        </p:spPr>
      </p:pic>
      <p:pic>
        <p:nvPicPr>
          <p:cNvPr id="450" name="image34.png"/>
          <p:cNvPicPr>
            <a:picLocks noChangeAspect="1"/>
          </p:cNvPicPr>
          <p:nvPr/>
        </p:nvPicPr>
        <p:blipFill>
          <a:blip r:embed="rId5">
            <a:extLst/>
          </a:blip>
          <a:stretch>
            <a:fillRect/>
          </a:stretch>
        </p:blipFill>
        <p:spPr>
          <a:xfrm>
            <a:off x="3551073" y="2569012"/>
            <a:ext cx="1913528" cy="1913528"/>
          </a:xfrm>
          <a:prstGeom prst="rect">
            <a:avLst/>
          </a:prstGeom>
          <a:ln w="12700">
            <a:miter lim="400000"/>
          </a:ln>
        </p:spPr>
      </p:pic>
      <p:pic>
        <p:nvPicPr>
          <p:cNvPr id="451" name="image35.png"/>
          <p:cNvPicPr>
            <a:picLocks noChangeAspect="1"/>
          </p:cNvPicPr>
          <p:nvPr/>
        </p:nvPicPr>
        <p:blipFill>
          <a:blip r:embed="rId6">
            <a:extLst/>
          </a:blip>
          <a:stretch>
            <a:fillRect/>
          </a:stretch>
        </p:blipFill>
        <p:spPr>
          <a:xfrm>
            <a:off x="6960976" y="2885097"/>
            <a:ext cx="1169349" cy="1169349"/>
          </a:xfrm>
          <a:prstGeom prst="rect">
            <a:avLst/>
          </a:prstGeom>
          <a:ln w="12700">
            <a:miter lim="400000"/>
          </a:ln>
        </p:spPr>
      </p:pic>
      <p:sp>
        <p:nvSpPr>
          <p:cNvPr id="452" name="Shape 452"/>
          <p:cNvSpPr/>
          <p:nvPr/>
        </p:nvSpPr>
        <p:spPr>
          <a:xfrm>
            <a:off x="3194655" y="1500970"/>
            <a:ext cx="2899506" cy="3835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2000" b="1"/>
            </a:lvl1pPr>
          </a:lstStyle>
          <a:p>
            <a:r>
              <a:t>Use the table editor to:</a:t>
            </a:r>
          </a:p>
        </p:txBody>
      </p:sp>
    </p:spTree>
  </p:cSld>
  <p:clrMapOvr>
    <a:masterClrMapping/>
  </p:clrMapOvr>
  <p:transition spd="slow"/>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6" name="Shape 456"/>
          <p:cNvSpPr/>
          <p:nvPr/>
        </p:nvSpPr>
        <p:spPr>
          <a:xfrm>
            <a:off x="-1" y="6415868"/>
            <a:ext cx="9144001" cy="36933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ctr">
              <a:defRPr b="1">
                <a:solidFill>
                  <a:srgbClr val="1E1C11"/>
                </a:solidFill>
                <a:latin typeface="Arial"/>
                <a:ea typeface="Arial"/>
                <a:cs typeface="Arial"/>
                <a:sym typeface="Arial"/>
              </a:defRPr>
            </a:pPr>
            <a:r>
              <a:rPr dirty="0"/>
              <a:t>FUNDING: </a:t>
            </a:r>
            <a:r>
              <a:rPr lang="hr-HR" dirty="0">
                <a:sym typeface="Arial"/>
              </a:rPr>
              <a:t>1U01 HG009453-01</a:t>
            </a:r>
            <a:endParaRPr b="0" dirty="0"/>
          </a:p>
        </p:txBody>
      </p:sp>
      <p:sp>
        <p:nvSpPr>
          <p:cNvPr id="457" name="Shape 457"/>
          <p:cNvSpPr>
            <a:spLocks noGrp="1"/>
          </p:cNvSpPr>
          <p:nvPr>
            <p:ph type="title"/>
          </p:nvPr>
        </p:nvSpPr>
        <p:spPr>
          <a:prstGeom prst="rect">
            <a:avLst/>
          </a:prstGeom>
        </p:spPr>
        <p:txBody>
          <a:bodyPr/>
          <a:lstStyle/>
          <a:p>
            <a:r>
              <a:t>Acknowledgments</a:t>
            </a:r>
          </a:p>
        </p:txBody>
      </p:sp>
      <p:pic>
        <p:nvPicPr>
          <p:cNvPr id="458" name="image36.png"/>
          <p:cNvPicPr>
            <a:picLocks noChangeAspect="1"/>
          </p:cNvPicPr>
          <p:nvPr/>
        </p:nvPicPr>
        <p:blipFill>
          <a:blip r:embed="rId2">
            <a:extLst/>
          </a:blip>
          <a:stretch>
            <a:fillRect/>
          </a:stretch>
        </p:blipFill>
        <p:spPr>
          <a:xfrm>
            <a:off x="3841586" y="3726322"/>
            <a:ext cx="1511301" cy="15113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close/>
              </a:path>
            </a:pathLst>
          </a:custGeom>
          <a:ln w="76200">
            <a:solidFill>
              <a:srgbClr val="0B456C"/>
            </a:solidFill>
          </a:ln>
        </p:spPr>
      </p:pic>
      <p:pic>
        <p:nvPicPr>
          <p:cNvPr id="459" name="image37.png"/>
          <p:cNvPicPr>
            <a:picLocks noChangeAspect="1"/>
          </p:cNvPicPr>
          <p:nvPr/>
        </p:nvPicPr>
        <p:blipFill>
          <a:blip r:embed="rId3">
            <a:extLst/>
          </a:blip>
          <a:stretch>
            <a:fillRect/>
          </a:stretch>
        </p:blipFill>
        <p:spPr>
          <a:xfrm>
            <a:off x="1517253" y="1380048"/>
            <a:ext cx="1511301" cy="15113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close/>
              </a:path>
            </a:pathLst>
          </a:custGeom>
          <a:ln w="76200">
            <a:solidFill>
              <a:srgbClr val="0B456C"/>
            </a:solidFill>
          </a:ln>
        </p:spPr>
      </p:pic>
      <p:pic>
        <p:nvPicPr>
          <p:cNvPr id="460" name="image38.png"/>
          <p:cNvPicPr>
            <a:picLocks noChangeAspect="1"/>
          </p:cNvPicPr>
          <p:nvPr/>
        </p:nvPicPr>
        <p:blipFill>
          <a:blip r:embed="rId4">
            <a:extLst/>
          </a:blip>
          <a:stretch>
            <a:fillRect/>
          </a:stretch>
        </p:blipFill>
        <p:spPr>
          <a:xfrm>
            <a:off x="1535826" y="3704864"/>
            <a:ext cx="1428651" cy="15113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6" y="0"/>
                  <a:pt x="0" y="4835"/>
                  <a:pt x="0" y="10800"/>
                </a:cubicBezTo>
                <a:cubicBezTo>
                  <a:pt x="0" y="16765"/>
                  <a:pt x="4836" y="21600"/>
                  <a:pt x="10800" y="21600"/>
                </a:cubicBezTo>
                <a:cubicBezTo>
                  <a:pt x="16764" y="21600"/>
                  <a:pt x="21600" y="16765"/>
                  <a:pt x="21600" y="10800"/>
                </a:cubicBezTo>
                <a:cubicBezTo>
                  <a:pt x="21600" y="4835"/>
                  <a:pt x="16764" y="0"/>
                  <a:pt x="10800" y="0"/>
                </a:cubicBezTo>
                <a:close/>
              </a:path>
            </a:pathLst>
          </a:custGeom>
          <a:ln w="76200">
            <a:solidFill>
              <a:srgbClr val="0B456C"/>
            </a:solidFill>
          </a:ln>
        </p:spPr>
      </p:pic>
      <p:pic>
        <p:nvPicPr>
          <p:cNvPr id="461" name="image39.png"/>
          <p:cNvPicPr>
            <a:picLocks noChangeAspect="1"/>
          </p:cNvPicPr>
          <p:nvPr/>
        </p:nvPicPr>
        <p:blipFill>
          <a:blip r:embed="rId5">
            <a:extLst/>
          </a:blip>
          <a:srcRect r="11" b="24441"/>
          <a:stretch>
            <a:fillRect/>
          </a:stretch>
        </p:blipFill>
        <p:spPr>
          <a:xfrm>
            <a:off x="3850032" y="1380048"/>
            <a:ext cx="1424783" cy="150733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close/>
              </a:path>
            </a:pathLst>
          </a:custGeom>
          <a:ln w="76200">
            <a:solidFill>
              <a:srgbClr val="0B456C"/>
            </a:solidFill>
          </a:ln>
        </p:spPr>
      </p:pic>
      <p:grpSp>
        <p:nvGrpSpPr>
          <p:cNvPr id="464" name="Group 464"/>
          <p:cNvGrpSpPr/>
          <p:nvPr/>
        </p:nvGrpSpPr>
        <p:grpSpPr>
          <a:xfrm>
            <a:off x="6249722" y="1428699"/>
            <a:ext cx="1463051" cy="1511302"/>
            <a:chOff x="0" y="0"/>
            <a:chExt cx="1463050" cy="1511300"/>
          </a:xfrm>
        </p:grpSpPr>
        <p:pic>
          <p:nvPicPr>
            <p:cNvPr id="462" name="image40.png"/>
            <p:cNvPicPr>
              <a:picLocks noChangeAspect="1"/>
            </p:cNvPicPr>
            <p:nvPr/>
          </p:nvPicPr>
          <p:blipFill>
            <a:blip r:embed="rId6">
              <a:extLst/>
            </a:blip>
            <a:srcRect l="40650" t="638" r="5573"/>
            <a:stretch>
              <a:fillRect/>
            </a:stretch>
          </p:blipFill>
          <p:spPr>
            <a:xfrm>
              <a:off x="0" y="0"/>
              <a:ext cx="1462882" cy="1501658"/>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5" y="0"/>
                    <a:pt x="0" y="4866"/>
                    <a:pt x="0" y="10868"/>
                  </a:cubicBezTo>
                  <a:cubicBezTo>
                    <a:pt x="0" y="16315"/>
                    <a:pt x="3988" y="20812"/>
                    <a:pt x="9183" y="21600"/>
                  </a:cubicBezTo>
                  <a:lnTo>
                    <a:pt x="12423" y="21600"/>
                  </a:lnTo>
                  <a:cubicBezTo>
                    <a:pt x="17618" y="20812"/>
                    <a:pt x="21600" y="16315"/>
                    <a:pt x="21600" y="10868"/>
                  </a:cubicBezTo>
                  <a:cubicBezTo>
                    <a:pt x="21600" y="4866"/>
                    <a:pt x="16765" y="0"/>
                    <a:pt x="10800" y="0"/>
                  </a:cubicBezTo>
                  <a:close/>
                </a:path>
              </a:pathLst>
            </a:custGeom>
            <a:ln w="12700" cap="flat">
              <a:noFill/>
              <a:miter lim="400000"/>
            </a:ln>
            <a:effectLst/>
          </p:spPr>
        </p:pic>
        <p:sp>
          <p:nvSpPr>
            <p:cNvPr id="463" name="Shape 463"/>
            <p:cNvSpPr/>
            <p:nvPr/>
          </p:nvSpPr>
          <p:spPr>
            <a:xfrm>
              <a:off x="0" y="0"/>
              <a:ext cx="1463051" cy="1511300"/>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0" y="10800"/>
                  </a:lnTo>
                  <a:cubicBezTo>
                    <a:pt x="0" y="4835"/>
                    <a:pt x="4835" y="0"/>
                    <a:pt x="10800" y="0"/>
                  </a:cubicBezTo>
                  <a:lnTo>
                    <a:pt x="10800" y="0"/>
                  </a:lnTo>
                  <a:cubicBezTo>
                    <a:pt x="16765" y="0"/>
                    <a:pt x="21600" y="4835"/>
                    <a:pt x="21600" y="10800"/>
                  </a:cubicBezTo>
                  <a:lnTo>
                    <a:pt x="21600" y="10800"/>
                  </a:lnTo>
                  <a:cubicBezTo>
                    <a:pt x="21600" y="16765"/>
                    <a:pt x="16765" y="21600"/>
                    <a:pt x="10800" y="21600"/>
                  </a:cubicBezTo>
                  <a:lnTo>
                    <a:pt x="10800" y="21600"/>
                  </a:lnTo>
                  <a:cubicBezTo>
                    <a:pt x="4835" y="21600"/>
                    <a:pt x="0" y="16765"/>
                    <a:pt x="0" y="10800"/>
                  </a:cubicBezTo>
                  <a:close/>
                </a:path>
              </a:pathLst>
            </a:custGeom>
            <a:noFill/>
            <a:ln w="76200" cap="flat">
              <a:solidFill>
                <a:srgbClr val="0B456C"/>
              </a:solidFill>
              <a:prstDash val="solid"/>
              <a:round/>
            </a:ln>
            <a:effectLst/>
          </p:spPr>
          <p:txBody>
            <a:bodyPr wrap="square" lIns="45719" tIns="45719" rIns="45719" bIns="45719" numCol="1" anchor="ctr">
              <a:noAutofit/>
            </a:bodyPr>
            <a:lstStyle/>
            <a:p>
              <a:endParaRPr/>
            </a:p>
          </p:txBody>
        </p:sp>
      </p:grpSp>
      <p:sp>
        <p:nvSpPr>
          <p:cNvPr id="465" name="Shape 465"/>
          <p:cNvSpPr/>
          <p:nvPr/>
        </p:nvSpPr>
        <p:spPr>
          <a:xfrm>
            <a:off x="1336012" y="2988650"/>
            <a:ext cx="1873782" cy="624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lgn="ctr">
              <a:defRPr b="1"/>
            </a:pPr>
            <a:r>
              <a:t>Melissa Haendel</a:t>
            </a:r>
          </a:p>
          <a:p>
            <a:pPr algn="ctr"/>
            <a:r>
              <a:t>OHSU</a:t>
            </a:r>
          </a:p>
        </p:txBody>
      </p:sp>
      <p:sp>
        <p:nvSpPr>
          <p:cNvPr id="466" name="Shape 466"/>
          <p:cNvSpPr/>
          <p:nvPr/>
        </p:nvSpPr>
        <p:spPr>
          <a:xfrm>
            <a:off x="1412268" y="5313467"/>
            <a:ext cx="1675766" cy="624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lgn="ctr">
              <a:defRPr b="1"/>
            </a:pPr>
            <a:r>
              <a:t>Julie McMurry</a:t>
            </a:r>
          </a:p>
          <a:p>
            <a:pPr algn="ctr"/>
            <a:r>
              <a:t>OHSU</a:t>
            </a:r>
          </a:p>
        </p:txBody>
      </p:sp>
      <p:sp>
        <p:nvSpPr>
          <p:cNvPr id="467" name="Shape 467"/>
          <p:cNvSpPr/>
          <p:nvPr/>
        </p:nvSpPr>
        <p:spPr>
          <a:xfrm>
            <a:off x="6039367" y="3037302"/>
            <a:ext cx="1784262" cy="624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lgn="ctr">
              <a:defRPr b="1"/>
            </a:pPr>
            <a:r>
              <a:t>Peter Robinson</a:t>
            </a:r>
          </a:p>
          <a:p>
            <a:pPr algn="ctr"/>
            <a:r>
              <a:t>Jax</a:t>
            </a:r>
          </a:p>
        </p:txBody>
      </p:sp>
      <p:sp>
        <p:nvSpPr>
          <p:cNvPr id="468" name="Shape 468"/>
          <p:cNvSpPr/>
          <p:nvPr/>
        </p:nvSpPr>
        <p:spPr>
          <a:xfrm>
            <a:off x="3871600" y="2984679"/>
            <a:ext cx="1593278" cy="624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lgn="ctr">
              <a:defRPr b="1"/>
            </a:pPr>
            <a:r>
              <a:t>Chris Mungall</a:t>
            </a:r>
          </a:p>
          <a:p>
            <a:pPr algn="ctr"/>
            <a:r>
              <a:t>LNBL</a:t>
            </a:r>
          </a:p>
        </p:txBody>
      </p:sp>
      <p:sp>
        <p:nvSpPr>
          <p:cNvPr id="469" name="Shape 469"/>
          <p:cNvSpPr/>
          <p:nvPr/>
        </p:nvSpPr>
        <p:spPr>
          <a:xfrm>
            <a:off x="3315368" y="5342628"/>
            <a:ext cx="2563734" cy="891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ctr">
              <a:defRPr b="1"/>
            </a:pPr>
            <a:r>
              <a:t>David </a:t>
            </a:r>
          </a:p>
          <a:p>
            <a:pPr algn="ctr">
              <a:defRPr b="1"/>
            </a:pPr>
            <a:r>
              <a:t>Osumi-Sutherland</a:t>
            </a:r>
          </a:p>
          <a:p>
            <a:pPr algn="ctr"/>
            <a:r>
              <a:t>University of Edinburgh</a:t>
            </a:r>
          </a:p>
        </p:txBody>
      </p:sp>
      <p:pic>
        <p:nvPicPr>
          <p:cNvPr id="470" name="image41.png"/>
          <p:cNvPicPr>
            <a:picLocks noChangeAspect="1"/>
          </p:cNvPicPr>
          <p:nvPr/>
        </p:nvPicPr>
        <p:blipFill>
          <a:blip r:embed="rId7">
            <a:extLst/>
          </a:blip>
          <a:stretch>
            <a:fillRect/>
          </a:stretch>
        </p:blipFill>
        <p:spPr>
          <a:xfrm>
            <a:off x="6229820" y="3839776"/>
            <a:ext cx="1502853" cy="1502853"/>
          </a:xfrm>
          <a:custGeom>
            <a:avLst/>
            <a:gdLst/>
            <a:ahLst/>
            <a:cxnLst>
              <a:cxn ang="0">
                <a:pos x="wd2" y="hd2"/>
              </a:cxn>
              <a:cxn ang="5400000">
                <a:pos x="wd2" y="hd2"/>
              </a:cxn>
              <a:cxn ang="10800000">
                <a:pos x="wd2" y="hd2"/>
              </a:cxn>
              <a:cxn ang="16200000">
                <a:pos x="wd2" y="hd2"/>
              </a:cxn>
            </a:cxnLst>
            <a:rect l="0" t="0" r="r" b="b"/>
            <a:pathLst>
              <a:path w="21600" h="21600" extrusionOk="0">
                <a:moveTo>
                  <a:pt x="10797" y="0"/>
                </a:moveTo>
                <a:cubicBezTo>
                  <a:pt x="4833" y="0"/>
                  <a:pt x="0" y="4833"/>
                  <a:pt x="0" y="10797"/>
                </a:cubicBezTo>
                <a:cubicBezTo>
                  <a:pt x="0" y="16761"/>
                  <a:pt x="4833" y="21600"/>
                  <a:pt x="10797" y="21600"/>
                </a:cubicBezTo>
                <a:cubicBezTo>
                  <a:pt x="16761" y="21600"/>
                  <a:pt x="21600" y="16761"/>
                  <a:pt x="21600" y="10797"/>
                </a:cubicBezTo>
                <a:cubicBezTo>
                  <a:pt x="21600" y="4833"/>
                  <a:pt x="16761" y="0"/>
                  <a:pt x="10797" y="0"/>
                </a:cubicBezTo>
                <a:close/>
              </a:path>
            </a:pathLst>
          </a:custGeom>
          <a:ln w="76200">
            <a:solidFill>
              <a:srgbClr val="0B456C"/>
            </a:solidFill>
          </a:ln>
        </p:spPr>
      </p:pic>
      <p:sp>
        <p:nvSpPr>
          <p:cNvPr id="471" name="Shape 471"/>
          <p:cNvSpPr/>
          <p:nvPr/>
        </p:nvSpPr>
        <p:spPr>
          <a:xfrm>
            <a:off x="5699380" y="5437945"/>
            <a:ext cx="2563733" cy="891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ctr">
              <a:defRPr b="1"/>
            </a:pPr>
            <a:r>
              <a:t>Jim Balhoff</a:t>
            </a:r>
          </a:p>
          <a:p>
            <a:pPr algn="ctr"/>
            <a:r>
              <a:t>University of North Carolina</a:t>
            </a:r>
          </a:p>
        </p:txBody>
      </p:sp>
    </p:spTree>
  </p:cSld>
  <p:clrMapOvr>
    <a:masterClrMapping/>
  </p:clrMapOvr>
  <p:transition spd="slow"/>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808080"/>
        </a:solidFill>
        <a:effectLst/>
      </p:bgPr>
    </p:bg>
    <p:spTree>
      <p:nvGrpSpPr>
        <p:cNvPr id="1" name=""/>
        <p:cNvGrpSpPr/>
        <p:nvPr/>
      </p:nvGrpSpPr>
      <p:grpSpPr>
        <a:xfrm>
          <a:off x="0" y="0"/>
          <a:ext cx="0" cy="0"/>
          <a:chOff x="0" y="0"/>
          <a:chExt cx="0" cy="0"/>
        </a:xfrm>
      </p:grpSpPr>
      <p:sp>
        <p:nvSpPr>
          <p:cNvPr id="473" name="Shape 473"/>
          <p:cNvSpPr/>
          <p:nvPr/>
        </p:nvSpPr>
        <p:spPr>
          <a:xfrm>
            <a:off x="2261654" y="1056089"/>
            <a:ext cx="4620331" cy="1005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6000" b="1">
                <a:ln w="9525">
                  <a:solidFill>
                    <a:srgbClr val="000000"/>
                  </a:solidFill>
                </a:ln>
                <a:solidFill>
                  <a:srgbClr val="FFFFFF"/>
                </a:solidFill>
                <a:latin typeface="ADAM.CG PRO"/>
                <a:ea typeface="ADAM.CG PRO"/>
                <a:cs typeface="ADAM.CG PRO"/>
                <a:sym typeface="ADAM.CG PRO"/>
              </a:defRPr>
            </a:lvl1pPr>
          </a:lstStyle>
          <a:p>
            <a:r>
              <a:t>THANK YOU</a:t>
            </a:r>
          </a:p>
        </p:txBody>
      </p:sp>
      <p:grpSp>
        <p:nvGrpSpPr>
          <p:cNvPr id="476" name="Group 476"/>
          <p:cNvGrpSpPr/>
          <p:nvPr/>
        </p:nvGrpSpPr>
        <p:grpSpPr>
          <a:xfrm>
            <a:off x="3206437" y="2827722"/>
            <a:ext cx="403703" cy="370877"/>
            <a:chOff x="0" y="0"/>
            <a:chExt cx="403701" cy="370875"/>
          </a:xfrm>
        </p:grpSpPr>
        <p:sp>
          <p:nvSpPr>
            <p:cNvPr id="474" name="Shape 474"/>
            <p:cNvSpPr/>
            <p:nvPr/>
          </p:nvSpPr>
          <p:spPr>
            <a:xfrm>
              <a:off x="-1" y="-1"/>
              <a:ext cx="403703" cy="370877"/>
            </a:xfrm>
            <a:prstGeom prst="rect">
              <a:avLst/>
            </a:prstGeom>
            <a:solidFill>
              <a:srgbClr val="FFFFFF"/>
            </a:solidFill>
            <a:ln w="12700" cap="flat">
              <a:noFill/>
              <a:miter lim="400000"/>
            </a:ln>
            <a:effectLst/>
          </p:spPr>
          <p:txBody>
            <a:bodyPr wrap="square" lIns="45719" tIns="45719" rIns="45719" bIns="45719" numCol="1" anchor="ctr">
              <a:noAutofit/>
            </a:bodyPr>
            <a:lstStyle/>
            <a:p>
              <a:endParaRPr/>
            </a:p>
          </p:txBody>
        </p:sp>
        <p:pic>
          <p:nvPicPr>
            <p:cNvPr id="475" name="image42.png"/>
            <p:cNvPicPr>
              <a:picLocks noChangeAspect="1"/>
            </p:cNvPicPr>
            <p:nvPr/>
          </p:nvPicPr>
          <p:blipFill>
            <a:blip r:embed="rId2">
              <a:extLst/>
            </a:blip>
            <a:stretch>
              <a:fillRect/>
            </a:stretch>
          </p:blipFill>
          <p:spPr>
            <a:xfrm>
              <a:off x="0" y="0"/>
              <a:ext cx="403702" cy="370876"/>
            </a:xfrm>
            <a:prstGeom prst="rect">
              <a:avLst/>
            </a:prstGeom>
            <a:ln w="12700" cap="flat">
              <a:noFill/>
              <a:miter lim="400000"/>
            </a:ln>
            <a:effectLst/>
          </p:spPr>
        </p:pic>
      </p:grpSp>
      <p:grpSp>
        <p:nvGrpSpPr>
          <p:cNvPr id="480" name="Group 480"/>
          <p:cNvGrpSpPr/>
          <p:nvPr/>
        </p:nvGrpSpPr>
        <p:grpSpPr>
          <a:xfrm>
            <a:off x="3236929" y="3262079"/>
            <a:ext cx="355439" cy="226671"/>
            <a:chOff x="0" y="0"/>
            <a:chExt cx="355437" cy="226669"/>
          </a:xfrm>
        </p:grpSpPr>
        <p:sp>
          <p:nvSpPr>
            <p:cNvPr id="477" name="Shape 477"/>
            <p:cNvSpPr/>
            <p:nvPr/>
          </p:nvSpPr>
          <p:spPr>
            <a:xfrm>
              <a:off x="0" y="0"/>
              <a:ext cx="355438" cy="20516"/>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21600" y="7188"/>
                  </a:lnTo>
                  <a:lnTo>
                    <a:pt x="21543" y="5395"/>
                  </a:lnTo>
                  <a:lnTo>
                    <a:pt x="21515" y="4047"/>
                  </a:lnTo>
                  <a:lnTo>
                    <a:pt x="21346" y="1349"/>
                  </a:lnTo>
                  <a:lnTo>
                    <a:pt x="21261" y="887"/>
                  </a:lnTo>
                  <a:lnTo>
                    <a:pt x="21147" y="0"/>
                  </a:lnTo>
                  <a:lnTo>
                    <a:pt x="452" y="0"/>
                  </a:lnTo>
                  <a:lnTo>
                    <a:pt x="339" y="887"/>
                  </a:lnTo>
                  <a:lnTo>
                    <a:pt x="254" y="1349"/>
                  </a:lnTo>
                  <a:lnTo>
                    <a:pt x="85" y="4047"/>
                  </a:lnTo>
                  <a:lnTo>
                    <a:pt x="56" y="5395"/>
                  </a:lnTo>
                  <a:lnTo>
                    <a:pt x="0" y="7188"/>
                  </a:lnTo>
                  <a:lnTo>
                    <a:pt x="0" y="21600"/>
                  </a:lnTo>
                </a:path>
              </a:pathLst>
            </a:custGeom>
            <a:noFill/>
            <a:ln w="9525" cap="rnd">
              <a:solidFill>
                <a:srgbClr val="DBC99B"/>
              </a:solidFill>
              <a:prstDash val="solid"/>
              <a:round/>
            </a:ln>
            <a:effectLst/>
          </p:spPr>
          <p:txBody>
            <a:bodyPr wrap="square" lIns="45719" tIns="45719" rIns="45719" bIns="45719" numCol="1" anchor="ctr">
              <a:noAutofit/>
            </a:bodyPr>
            <a:lstStyle/>
            <a:p>
              <a:pPr>
                <a:defRPr>
                  <a:solidFill>
                    <a:srgbClr val="FFFFFF"/>
                  </a:solidFill>
                </a:defRPr>
              </a:pPr>
              <a:endParaRPr/>
            </a:p>
          </p:txBody>
        </p:sp>
        <p:sp>
          <p:nvSpPr>
            <p:cNvPr id="478" name="Shape 478"/>
            <p:cNvSpPr/>
            <p:nvPr/>
          </p:nvSpPr>
          <p:spPr>
            <a:xfrm>
              <a:off x="0" y="22216"/>
              <a:ext cx="355438" cy="191058"/>
            </a:xfrm>
            <a:custGeom>
              <a:avLst/>
              <a:gdLst/>
              <a:ahLst/>
              <a:cxnLst>
                <a:cxn ang="0">
                  <a:pos x="wd2" y="hd2"/>
                </a:cxn>
                <a:cxn ang="5400000">
                  <a:pos x="wd2" y="hd2"/>
                </a:cxn>
                <a:cxn ang="10800000">
                  <a:pos x="wd2" y="hd2"/>
                </a:cxn>
                <a:cxn ang="16200000">
                  <a:pos x="wd2" y="hd2"/>
                </a:cxn>
              </a:cxnLst>
              <a:rect l="0" t="0" r="r" b="b"/>
              <a:pathLst>
                <a:path w="21600" h="21600" extrusionOk="0">
                  <a:moveTo>
                    <a:pt x="15662" y="14303"/>
                  </a:moveTo>
                  <a:lnTo>
                    <a:pt x="21600" y="21600"/>
                  </a:lnTo>
                  <a:lnTo>
                    <a:pt x="21600" y="0"/>
                  </a:lnTo>
                  <a:lnTo>
                    <a:pt x="10969" y="13144"/>
                  </a:lnTo>
                  <a:lnTo>
                    <a:pt x="10884" y="13239"/>
                  </a:lnTo>
                  <a:lnTo>
                    <a:pt x="10715" y="13239"/>
                  </a:lnTo>
                  <a:lnTo>
                    <a:pt x="10630" y="13144"/>
                  </a:lnTo>
                  <a:lnTo>
                    <a:pt x="0" y="0"/>
                  </a:lnTo>
                  <a:lnTo>
                    <a:pt x="0" y="21600"/>
                  </a:lnTo>
                  <a:lnTo>
                    <a:pt x="5937" y="14303"/>
                  </a:lnTo>
                </a:path>
              </a:pathLst>
            </a:custGeom>
            <a:noFill/>
            <a:ln w="9525" cap="rnd">
              <a:solidFill>
                <a:srgbClr val="1E1C11"/>
              </a:solidFill>
              <a:prstDash val="solid"/>
              <a:round/>
            </a:ln>
            <a:effectLst/>
          </p:spPr>
          <p:txBody>
            <a:bodyPr wrap="square" lIns="45719" tIns="45719" rIns="45719" bIns="45719" numCol="1" anchor="ctr">
              <a:noAutofit/>
            </a:bodyPr>
            <a:lstStyle/>
            <a:p>
              <a:pPr>
                <a:defRPr>
                  <a:solidFill>
                    <a:srgbClr val="FFFFFF"/>
                  </a:solidFill>
                </a:defRPr>
              </a:pPr>
              <a:endParaRPr/>
            </a:p>
          </p:txBody>
        </p:sp>
        <p:sp>
          <p:nvSpPr>
            <p:cNvPr id="479" name="Shape 479"/>
            <p:cNvSpPr/>
            <p:nvPr/>
          </p:nvSpPr>
          <p:spPr>
            <a:xfrm>
              <a:off x="6036" y="213968"/>
              <a:ext cx="343347" cy="1270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18" y="21600"/>
                  </a:lnTo>
                  <a:lnTo>
                    <a:pt x="21483" y="21600"/>
                  </a:lnTo>
                  <a:lnTo>
                    <a:pt x="21600" y="0"/>
                  </a:lnTo>
                </a:path>
              </a:pathLst>
            </a:custGeom>
            <a:noFill/>
            <a:ln w="9525" cap="rnd">
              <a:solidFill>
                <a:srgbClr val="DBC99B"/>
              </a:solidFill>
              <a:prstDash val="solid"/>
              <a:round/>
            </a:ln>
            <a:effectLst/>
          </p:spPr>
          <p:txBody>
            <a:bodyPr wrap="square" lIns="45719" tIns="45719" rIns="45719" bIns="45719" numCol="1" anchor="ctr">
              <a:noAutofit/>
            </a:bodyPr>
            <a:lstStyle/>
            <a:p>
              <a:pPr>
                <a:defRPr>
                  <a:solidFill>
                    <a:srgbClr val="FFFFFF"/>
                  </a:solidFill>
                </a:defRPr>
              </a:pPr>
              <a:endParaRPr/>
            </a:p>
          </p:txBody>
        </p:sp>
      </p:grpSp>
      <p:sp>
        <p:nvSpPr>
          <p:cNvPr id="481" name="Shape 481"/>
          <p:cNvSpPr/>
          <p:nvPr/>
        </p:nvSpPr>
        <p:spPr>
          <a:xfrm>
            <a:off x="2509804" y="2110896"/>
            <a:ext cx="4271752" cy="3257615"/>
          </a:xfrm>
          <a:prstGeom prst="rect">
            <a:avLst/>
          </a:prstGeom>
          <a:solidFill>
            <a:srgbClr val="FFFFFF"/>
          </a:solidFill>
          <a:ln w="76200">
            <a:solidFill>
              <a:srgbClr val="1E1C11"/>
            </a:solidFill>
          </a:ln>
        </p:spPr>
        <p:txBody>
          <a:bodyPr lIns="45719" rIns="45719" anchor="ctr"/>
          <a:lstStyle/>
          <a:p>
            <a:pPr algn="ctr">
              <a:defRPr>
                <a:solidFill>
                  <a:srgbClr val="FFFFFF"/>
                </a:solidFill>
              </a:defRPr>
            </a:pPr>
            <a:endParaRPr/>
          </a:p>
        </p:txBody>
      </p:sp>
      <p:sp>
        <p:nvSpPr>
          <p:cNvPr id="482" name="Shape 482"/>
          <p:cNvSpPr/>
          <p:nvPr/>
        </p:nvSpPr>
        <p:spPr>
          <a:xfrm>
            <a:off x="3070628" y="2428760"/>
            <a:ext cx="3465269" cy="1399151"/>
          </a:xfrm>
          <a:prstGeom prst="rect">
            <a:avLst/>
          </a:prstGeom>
          <a:ln w="12700">
            <a:miter lim="400000"/>
          </a:ln>
          <a:extLst>
            <a:ext uri="{C572A759-6A51-4108-AA02-DFA0A04FC94B}">
              <ma14:wrappingTextBoxFlag xmlns:ma14="http://schemas.microsoft.com/office/mac/drawingml/2011/main" val="1"/>
            </a:ext>
          </a:extLst>
        </p:spPr>
        <p:txBody>
          <a:bodyPr lIns="91423" tIns="91423" rIns="91423" bIns="91423">
            <a:spAutoFit/>
          </a:bodyPr>
          <a:lstStyle/>
          <a:p>
            <a:pPr marL="171450" indent="-171450" defTabSz="685800">
              <a:lnSpc>
                <a:spcPct val="90000"/>
              </a:lnSpc>
              <a:spcBef>
                <a:spcPts val="900"/>
              </a:spcBef>
              <a:defRPr sz="2400" b="1">
                <a:solidFill>
                  <a:srgbClr val="1E1C11"/>
                </a:solidFill>
                <a:latin typeface="Arial"/>
                <a:ea typeface="Arial"/>
                <a:cs typeface="Arial"/>
                <a:sym typeface="Arial"/>
              </a:defRPr>
            </a:pPr>
            <a:r>
              <a:t>You can find us at:</a:t>
            </a:r>
            <a:endParaRPr sz="2100">
              <a:solidFill>
                <a:srgbClr val="1F497D"/>
              </a:solidFill>
            </a:endParaRPr>
          </a:p>
          <a:p>
            <a:pPr indent="514350" defTabSz="685800">
              <a:lnSpc>
                <a:spcPct val="90000"/>
              </a:lnSpc>
              <a:spcBef>
                <a:spcPts val="900"/>
              </a:spcBef>
              <a:defRPr sz="2400">
                <a:solidFill>
                  <a:srgbClr val="1E1C11"/>
                </a:solidFill>
                <a:latin typeface="Arial"/>
                <a:ea typeface="Arial"/>
                <a:cs typeface="Arial"/>
                <a:sym typeface="Arial"/>
              </a:defRPr>
            </a:pPr>
            <a:r>
              <a:t>@n_vasilevsky</a:t>
            </a:r>
          </a:p>
          <a:p>
            <a:pPr indent="514350" defTabSz="685800">
              <a:lnSpc>
                <a:spcPct val="90000"/>
              </a:lnSpc>
              <a:spcBef>
                <a:spcPts val="900"/>
              </a:spcBef>
              <a:defRPr sz="2400">
                <a:solidFill>
                  <a:srgbClr val="1E1C11"/>
                </a:solidFill>
                <a:latin typeface="Arial"/>
                <a:ea typeface="Arial"/>
                <a:cs typeface="Arial"/>
                <a:sym typeface="Arial"/>
              </a:defRPr>
            </a:pPr>
            <a:r>
              <a:t>vasilevs@ohsu.edu</a:t>
            </a:r>
          </a:p>
        </p:txBody>
      </p:sp>
      <p:pic>
        <p:nvPicPr>
          <p:cNvPr id="483" name="image42.png"/>
          <p:cNvPicPr>
            <a:picLocks noChangeAspect="1"/>
          </p:cNvPicPr>
          <p:nvPr/>
        </p:nvPicPr>
        <p:blipFill>
          <a:blip r:embed="rId2">
            <a:extLst/>
          </a:blip>
          <a:stretch>
            <a:fillRect/>
          </a:stretch>
        </p:blipFill>
        <p:spPr>
          <a:xfrm>
            <a:off x="3182628" y="2985229"/>
            <a:ext cx="403702" cy="403702"/>
          </a:xfrm>
          <a:prstGeom prst="rect">
            <a:avLst/>
          </a:prstGeom>
          <a:ln w="12700">
            <a:miter lim="400000"/>
          </a:ln>
        </p:spPr>
      </p:pic>
      <p:sp>
        <p:nvSpPr>
          <p:cNvPr id="484" name="Shape 484"/>
          <p:cNvSpPr/>
          <p:nvPr/>
        </p:nvSpPr>
        <p:spPr>
          <a:xfrm>
            <a:off x="3168356" y="3499884"/>
            <a:ext cx="355438" cy="22333"/>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21600" y="7188"/>
                </a:lnTo>
                <a:lnTo>
                  <a:pt x="21543" y="5395"/>
                </a:lnTo>
                <a:lnTo>
                  <a:pt x="21515" y="4047"/>
                </a:lnTo>
                <a:lnTo>
                  <a:pt x="21346" y="1349"/>
                </a:lnTo>
                <a:lnTo>
                  <a:pt x="21261" y="887"/>
                </a:lnTo>
                <a:lnTo>
                  <a:pt x="21147" y="0"/>
                </a:lnTo>
                <a:lnTo>
                  <a:pt x="452" y="0"/>
                </a:lnTo>
                <a:lnTo>
                  <a:pt x="339" y="887"/>
                </a:lnTo>
                <a:lnTo>
                  <a:pt x="254" y="1349"/>
                </a:lnTo>
                <a:lnTo>
                  <a:pt x="85" y="4047"/>
                </a:lnTo>
                <a:lnTo>
                  <a:pt x="56" y="5395"/>
                </a:lnTo>
                <a:lnTo>
                  <a:pt x="0" y="7188"/>
                </a:lnTo>
                <a:lnTo>
                  <a:pt x="0" y="21600"/>
                </a:lnTo>
              </a:path>
            </a:pathLst>
          </a:custGeom>
          <a:ln cap="rnd">
            <a:solidFill>
              <a:srgbClr val="272C43"/>
            </a:solidFill>
          </a:ln>
        </p:spPr>
        <p:txBody>
          <a:bodyPr lIns="45719" rIns="45719" anchor="ctr"/>
          <a:lstStyle/>
          <a:p>
            <a:endParaRPr/>
          </a:p>
        </p:txBody>
      </p:sp>
      <p:sp>
        <p:nvSpPr>
          <p:cNvPr id="485" name="Shape 485"/>
          <p:cNvSpPr/>
          <p:nvPr/>
        </p:nvSpPr>
        <p:spPr>
          <a:xfrm>
            <a:off x="3168356" y="3524067"/>
            <a:ext cx="355438" cy="207968"/>
          </a:xfrm>
          <a:custGeom>
            <a:avLst/>
            <a:gdLst/>
            <a:ahLst/>
            <a:cxnLst>
              <a:cxn ang="0">
                <a:pos x="wd2" y="hd2"/>
              </a:cxn>
              <a:cxn ang="5400000">
                <a:pos x="wd2" y="hd2"/>
              </a:cxn>
              <a:cxn ang="10800000">
                <a:pos x="wd2" y="hd2"/>
              </a:cxn>
              <a:cxn ang="16200000">
                <a:pos x="wd2" y="hd2"/>
              </a:cxn>
            </a:cxnLst>
            <a:rect l="0" t="0" r="r" b="b"/>
            <a:pathLst>
              <a:path w="21600" h="21600" extrusionOk="0">
                <a:moveTo>
                  <a:pt x="15662" y="14303"/>
                </a:moveTo>
                <a:lnTo>
                  <a:pt x="21600" y="21600"/>
                </a:lnTo>
                <a:lnTo>
                  <a:pt x="21600" y="0"/>
                </a:lnTo>
                <a:lnTo>
                  <a:pt x="10969" y="13144"/>
                </a:lnTo>
                <a:lnTo>
                  <a:pt x="10884" y="13239"/>
                </a:lnTo>
                <a:lnTo>
                  <a:pt x="10715" y="13239"/>
                </a:lnTo>
                <a:lnTo>
                  <a:pt x="10630" y="13144"/>
                </a:lnTo>
                <a:lnTo>
                  <a:pt x="0" y="0"/>
                </a:lnTo>
                <a:lnTo>
                  <a:pt x="0" y="21600"/>
                </a:lnTo>
                <a:lnTo>
                  <a:pt x="5937" y="14303"/>
                </a:lnTo>
              </a:path>
            </a:pathLst>
          </a:custGeom>
          <a:ln cap="rnd">
            <a:solidFill>
              <a:srgbClr val="272C43"/>
            </a:solidFill>
          </a:ln>
        </p:spPr>
        <p:txBody>
          <a:bodyPr lIns="45719" rIns="45719" anchor="ctr"/>
          <a:lstStyle/>
          <a:p>
            <a:endParaRPr/>
          </a:p>
        </p:txBody>
      </p:sp>
      <p:sp>
        <p:nvSpPr>
          <p:cNvPr id="486" name="Shape 486"/>
          <p:cNvSpPr/>
          <p:nvPr/>
        </p:nvSpPr>
        <p:spPr>
          <a:xfrm>
            <a:off x="3174392" y="3733353"/>
            <a:ext cx="343346" cy="1270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18" y="21600"/>
                </a:lnTo>
                <a:lnTo>
                  <a:pt x="21483" y="21600"/>
                </a:lnTo>
                <a:lnTo>
                  <a:pt x="21600" y="0"/>
                </a:lnTo>
              </a:path>
            </a:pathLst>
          </a:custGeom>
          <a:ln cap="rnd">
            <a:solidFill>
              <a:srgbClr val="272C43"/>
            </a:solidFill>
          </a:ln>
        </p:spPr>
        <p:txBody>
          <a:bodyPr lIns="45719" rIns="45719" anchor="ctr"/>
          <a:lstStyle/>
          <a:p>
            <a:endParaRPr/>
          </a:p>
        </p:txBody>
      </p:sp>
      <p:pic>
        <p:nvPicPr>
          <p:cNvPr id="487" name="image42.png"/>
          <p:cNvPicPr>
            <a:picLocks noChangeAspect="1"/>
          </p:cNvPicPr>
          <p:nvPr/>
        </p:nvPicPr>
        <p:blipFill>
          <a:blip r:embed="rId2">
            <a:extLst/>
          </a:blip>
          <a:stretch>
            <a:fillRect/>
          </a:stretch>
        </p:blipFill>
        <p:spPr>
          <a:xfrm>
            <a:off x="3176591" y="4118417"/>
            <a:ext cx="403702" cy="403702"/>
          </a:xfrm>
          <a:prstGeom prst="rect">
            <a:avLst/>
          </a:prstGeom>
          <a:ln w="12700">
            <a:miter lim="400000"/>
          </a:ln>
        </p:spPr>
      </p:pic>
      <p:sp>
        <p:nvSpPr>
          <p:cNvPr id="488" name="Shape 488"/>
          <p:cNvSpPr/>
          <p:nvPr/>
        </p:nvSpPr>
        <p:spPr>
          <a:xfrm>
            <a:off x="3162319" y="4633073"/>
            <a:ext cx="355437" cy="22333"/>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21600" y="7188"/>
                </a:lnTo>
                <a:lnTo>
                  <a:pt x="21543" y="5395"/>
                </a:lnTo>
                <a:lnTo>
                  <a:pt x="21515" y="4047"/>
                </a:lnTo>
                <a:lnTo>
                  <a:pt x="21346" y="1349"/>
                </a:lnTo>
                <a:lnTo>
                  <a:pt x="21261" y="887"/>
                </a:lnTo>
                <a:lnTo>
                  <a:pt x="21147" y="0"/>
                </a:lnTo>
                <a:lnTo>
                  <a:pt x="452" y="0"/>
                </a:lnTo>
                <a:lnTo>
                  <a:pt x="339" y="887"/>
                </a:lnTo>
                <a:lnTo>
                  <a:pt x="254" y="1349"/>
                </a:lnTo>
                <a:lnTo>
                  <a:pt x="85" y="4047"/>
                </a:lnTo>
                <a:lnTo>
                  <a:pt x="56" y="5395"/>
                </a:lnTo>
                <a:lnTo>
                  <a:pt x="0" y="7188"/>
                </a:lnTo>
                <a:lnTo>
                  <a:pt x="0" y="21600"/>
                </a:lnTo>
              </a:path>
            </a:pathLst>
          </a:custGeom>
          <a:ln cap="rnd">
            <a:solidFill>
              <a:srgbClr val="272C43"/>
            </a:solidFill>
          </a:ln>
        </p:spPr>
        <p:txBody>
          <a:bodyPr lIns="45719" rIns="45719" anchor="ctr"/>
          <a:lstStyle/>
          <a:p>
            <a:endParaRPr/>
          </a:p>
        </p:txBody>
      </p:sp>
      <p:sp>
        <p:nvSpPr>
          <p:cNvPr id="489" name="Shape 489"/>
          <p:cNvSpPr/>
          <p:nvPr/>
        </p:nvSpPr>
        <p:spPr>
          <a:xfrm>
            <a:off x="3162319" y="4657256"/>
            <a:ext cx="355437" cy="207968"/>
          </a:xfrm>
          <a:custGeom>
            <a:avLst/>
            <a:gdLst/>
            <a:ahLst/>
            <a:cxnLst>
              <a:cxn ang="0">
                <a:pos x="wd2" y="hd2"/>
              </a:cxn>
              <a:cxn ang="5400000">
                <a:pos x="wd2" y="hd2"/>
              </a:cxn>
              <a:cxn ang="10800000">
                <a:pos x="wd2" y="hd2"/>
              </a:cxn>
              <a:cxn ang="16200000">
                <a:pos x="wd2" y="hd2"/>
              </a:cxn>
            </a:cxnLst>
            <a:rect l="0" t="0" r="r" b="b"/>
            <a:pathLst>
              <a:path w="21600" h="21600" extrusionOk="0">
                <a:moveTo>
                  <a:pt x="15662" y="14303"/>
                </a:moveTo>
                <a:lnTo>
                  <a:pt x="21600" y="21600"/>
                </a:lnTo>
                <a:lnTo>
                  <a:pt x="21600" y="0"/>
                </a:lnTo>
                <a:lnTo>
                  <a:pt x="10969" y="13144"/>
                </a:lnTo>
                <a:lnTo>
                  <a:pt x="10884" y="13239"/>
                </a:lnTo>
                <a:lnTo>
                  <a:pt x="10715" y="13239"/>
                </a:lnTo>
                <a:lnTo>
                  <a:pt x="10630" y="13144"/>
                </a:lnTo>
                <a:lnTo>
                  <a:pt x="0" y="0"/>
                </a:lnTo>
                <a:lnTo>
                  <a:pt x="0" y="21600"/>
                </a:lnTo>
                <a:lnTo>
                  <a:pt x="5937" y="14303"/>
                </a:lnTo>
              </a:path>
            </a:pathLst>
          </a:custGeom>
          <a:ln cap="rnd">
            <a:solidFill>
              <a:srgbClr val="272C43"/>
            </a:solidFill>
          </a:ln>
        </p:spPr>
        <p:txBody>
          <a:bodyPr lIns="45719" rIns="45719" anchor="ctr"/>
          <a:lstStyle/>
          <a:p>
            <a:endParaRPr/>
          </a:p>
        </p:txBody>
      </p:sp>
      <p:sp>
        <p:nvSpPr>
          <p:cNvPr id="490" name="Shape 490"/>
          <p:cNvSpPr/>
          <p:nvPr/>
        </p:nvSpPr>
        <p:spPr>
          <a:xfrm>
            <a:off x="3168355" y="4866540"/>
            <a:ext cx="343346" cy="1270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18" y="21600"/>
                </a:lnTo>
                <a:lnTo>
                  <a:pt x="21483" y="21600"/>
                </a:lnTo>
                <a:lnTo>
                  <a:pt x="21600" y="0"/>
                </a:lnTo>
              </a:path>
            </a:pathLst>
          </a:custGeom>
          <a:ln cap="rnd">
            <a:solidFill>
              <a:srgbClr val="272C43"/>
            </a:solidFill>
          </a:ln>
        </p:spPr>
        <p:txBody>
          <a:bodyPr lIns="45719" rIns="45719" anchor="ctr"/>
          <a:lstStyle/>
          <a:p>
            <a:endParaRPr/>
          </a:p>
        </p:txBody>
      </p:sp>
      <p:sp>
        <p:nvSpPr>
          <p:cNvPr id="491" name="Shape 491"/>
          <p:cNvSpPr/>
          <p:nvPr/>
        </p:nvSpPr>
        <p:spPr>
          <a:xfrm>
            <a:off x="3070628" y="4062970"/>
            <a:ext cx="2893180" cy="437070"/>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indent="514350">
              <a:defRPr sz="2400">
                <a:solidFill>
                  <a:srgbClr val="1E1C11"/>
                </a:solidFill>
                <a:latin typeface="Arial"/>
                <a:ea typeface="Arial"/>
                <a:cs typeface="Arial"/>
                <a:sym typeface="Arial"/>
              </a:defRPr>
            </a:lvl1pPr>
          </a:lstStyle>
          <a:p>
            <a:r>
              <a:t>@TheDoctorBud</a:t>
            </a:r>
          </a:p>
        </p:txBody>
      </p:sp>
      <p:sp>
        <p:nvSpPr>
          <p:cNvPr id="492" name="Shape 492"/>
          <p:cNvSpPr/>
          <p:nvPr/>
        </p:nvSpPr>
        <p:spPr>
          <a:xfrm>
            <a:off x="3070628" y="4502903"/>
            <a:ext cx="2995425" cy="437070"/>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indent="514350">
              <a:defRPr sz="2400">
                <a:solidFill>
                  <a:srgbClr val="1E1C11"/>
                </a:solidFill>
                <a:latin typeface="Arial"/>
                <a:ea typeface="Arial"/>
                <a:cs typeface="Arial"/>
                <a:sym typeface="Arial"/>
              </a:defRPr>
            </a:lvl1pPr>
          </a:lstStyle>
          <a:p>
            <a:r>
              <a:t>keitda@ohsu.edu</a:t>
            </a:r>
          </a:p>
        </p:txBody>
      </p:sp>
      <p:sp>
        <p:nvSpPr>
          <p:cNvPr id="493" name="Shape 493"/>
          <p:cNvSpPr/>
          <p:nvPr/>
        </p:nvSpPr>
        <p:spPr>
          <a:xfrm>
            <a:off x="3885603" y="3926494"/>
            <a:ext cx="1372795" cy="1"/>
          </a:xfrm>
          <a:prstGeom prst="line">
            <a:avLst/>
          </a:prstGeom>
          <a:ln w="3175">
            <a:solidFill>
              <a:srgbClr val="000000"/>
            </a:solidFill>
          </a:ln>
        </p:spPr>
        <p:txBody>
          <a:bodyPr lIns="45719" rIns="45719"/>
          <a:lstStyle/>
          <a:p>
            <a:endParaRPr/>
          </a:p>
        </p:txBody>
      </p:sp>
      <p:sp>
        <p:nvSpPr>
          <p:cNvPr id="494" name="Shape 494"/>
          <p:cNvSpPr/>
          <p:nvPr/>
        </p:nvSpPr>
        <p:spPr>
          <a:xfrm>
            <a:off x="251100" y="5538642"/>
            <a:ext cx="8789160" cy="102293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ctr">
              <a:defRPr sz="2400" b="1">
                <a:solidFill>
                  <a:srgbClr val="FFFFFF"/>
                </a:solidFill>
                <a:latin typeface="Arial"/>
                <a:ea typeface="Arial"/>
                <a:cs typeface="Arial"/>
                <a:sym typeface="Arial"/>
              </a:defRPr>
            </a:pPr>
            <a:r>
              <a:t>Interested in developing tools like this? </a:t>
            </a:r>
          </a:p>
          <a:p>
            <a:pPr algn="ctr">
              <a:defRPr sz="2000">
                <a:solidFill>
                  <a:srgbClr val="FFFFFF"/>
                </a:solidFill>
                <a:latin typeface="Arial"/>
                <a:ea typeface="Arial"/>
                <a:cs typeface="Arial"/>
                <a:sym typeface="Arial"/>
              </a:defRPr>
            </a:pPr>
            <a:r>
              <a:t>We may be hiring in the future. </a:t>
            </a:r>
          </a:p>
          <a:p>
            <a:pPr algn="ctr">
              <a:defRPr sz="2000">
                <a:solidFill>
                  <a:srgbClr val="FFFFFF"/>
                </a:solidFill>
                <a:latin typeface="Arial"/>
                <a:ea typeface="Arial"/>
                <a:cs typeface="Arial"/>
                <a:sym typeface="Arial"/>
              </a:defRPr>
            </a:pPr>
            <a:r>
              <a:t>Contact </a:t>
            </a:r>
            <a:r>
              <a:rPr b="1"/>
              <a:t>info@monarchinitiative.org</a:t>
            </a:r>
            <a:r>
              <a:t> with your CV or link to bio.</a:t>
            </a:r>
          </a:p>
        </p:txBody>
      </p:sp>
    </p:spTree>
  </p:cSld>
  <p:clrMapOvr>
    <a:masterClrMapping/>
  </p:clrMapOvr>
  <p:transition spd="slow"/>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Shape 133"/>
          <p:cNvSpPr/>
          <p:nvPr/>
        </p:nvSpPr>
        <p:spPr>
          <a:xfrm>
            <a:off x="290286" y="1418694"/>
            <a:ext cx="4034978" cy="2004259"/>
          </a:xfrm>
          <a:prstGeom prst="rect">
            <a:avLst/>
          </a:prstGeom>
          <a:solidFill>
            <a:srgbClr val="FFFFFF"/>
          </a:solidFill>
          <a:ln>
            <a:solidFill>
              <a:srgbClr val="BFBFBF"/>
            </a:solidFill>
          </a:ln>
          <a:effectLst>
            <a:outerShdw blurRad="38100" dist="23000" dir="5400000" rotWithShape="0">
              <a:srgbClr val="000000">
                <a:alpha val="35000"/>
              </a:srgbClr>
            </a:outerShdw>
          </a:effectLst>
        </p:spPr>
        <p:txBody>
          <a:bodyPr lIns="45719" rIns="45719" anchor="ctr"/>
          <a:lstStyle/>
          <a:p>
            <a:pPr algn="ctr">
              <a:defRPr>
                <a:solidFill>
                  <a:srgbClr val="FFFFFF"/>
                </a:solidFill>
              </a:defRPr>
            </a:pPr>
            <a:endParaRPr/>
          </a:p>
        </p:txBody>
      </p:sp>
      <p:sp>
        <p:nvSpPr>
          <p:cNvPr id="134" name="Shape 134"/>
          <p:cNvSpPr>
            <a:spLocks noGrp="1"/>
          </p:cNvSpPr>
          <p:nvPr>
            <p:ph type="title"/>
          </p:nvPr>
        </p:nvSpPr>
        <p:spPr>
          <a:xfrm>
            <a:off x="460488" y="28490"/>
            <a:ext cx="8229601" cy="1143001"/>
          </a:xfrm>
          <a:prstGeom prst="rect">
            <a:avLst/>
          </a:prstGeom>
        </p:spPr>
        <p:txBody>
          <a:bodyPr/>
          <a:lstStyle/>
          <a:p>
            <a:r>
              <a:t>What is an ontology?</a:t>
            </a:r>
          </a:p>
        </p:txBody>
      </p:sp>
      <p:sp>
        <p:nvSpPr>
          <p:cNvPr id="135" name="Shape 135"/>
          <p:cNvSpPr/>
          <p:nvPr/>
        </p:nvSpPr>
        <p:spPr>
          <a:xfrm>
            <a:off x="373420" y="2358494"/>
            <a:ext cx="3879274" cy="891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b="1">
                <a:latin typeface="Garamond"/>
                <a:ea typeface="Garamond"/>
                <a:cs typeface="Garamond"/>
                <a:sym typeface="Garamond"/>
              </a:defRPr>
            </a:lvl1pPr>
          </a:lstStyle>
          <a:p>
            <a:r>
              <a:t>A knowledge classification comprised of terms that are formally defined and logically related.</a:t>
            </a:r>
          </a:p>
        </p:txBody>
      </p:sp>
      <p:pic>
        <p:nvPicPr>
          <p:cNvPr id="136" name="image5.png"/>
          <p:cNvPicPr>
            <a:picLocks noChangeAspect="1"/>
          </p:cNvPicPr>
          <p:nvPr/>
        </p:nvPicPr>
        <p:blipFill>
          <a:blip r:embed="rId3">
            <a:extLst/>
          </a:blip>
          <a:stretch>
            <a:fillRect/>
          </a:stretch>
        </p:blipFill>
        <p:spPr>
          <a:xfrm>
            <a:off x="4515086" y="4576764"/>
            <a:ext cx="1193703" cy="1143965"/>
          </a:xfrm>
          <a:prstGeom prst="rect">
            <a:avLst/>
          </a:prstGeom>
          <a:ln w="12700">
            <a:miter lim="400000"/>
          </a:ln>
        </p:spPr>
      </p:pic>
      <p:sp>
        <p:nvSpPr>
          <p:cNvPr id="137" name="Shape 137"/>
          <p:cNvSpPr/>
          <p:nvPr/>
        </p:nvSpPr>
        <p:spPr>
          <a:xfrm>
            <a:off x="6995615" y="5721436"/>
            <a:ext cx="774314" cy="3581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b="1"/>
            </a:lvl1pPr>
          </a:lstStyle>
          <a:p>
            <a:r>
              <a:t>Porter</a:t>
            </a:r>
          </a:p>
        </p:txBody>
      </p:sp>
      <p:sp>
        <p:nvSpPr>
          <p:cNvPr id="138" name="Shape 138"/>
          <p:cNvSpPr/>
          <p:nvPr/>
        </p:nvSpPr>
        <p:spPr>
          <a:xfrm>
            <a:off x="8093734" y="5734687"/>
            <a:ext cx="666711" cy="3581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b="1"/>
            </a:lvl1pPr>
          </a:lstStyle>
          <a:p>
            <a:r>
              <a:t>Stout</a:t>
            </a:r>
          </a:p>
        </p:txBody>
      </p:sp>
      <p:sp>
        <p:nvSpPr>
          <p:cNvPr id="139" name="Shape 139"/>
          <p:cNvSpPr/>
          <p:nvPr/>
        </p:nvSpPr>
        <p:spPr>
          <a:xfrm>
            <a:off x="4591353" y="5599074"/>
            <a:ext cx="836375" cy="3581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b="1"/>
            </a:lvl1pPr>
          </a:lstStyle>
          <a:p>
            <a:r>
              <a:t>Pilsner</a:t>
            </a:r>
          </a:p>
        </p:txBody>
      </p:sp>
      <p:sp>
        <p:nvSpPr>
          <p:cNvPr id="140" name="Shape 140"/>
          <p:cNvSpPr/>
          <p:nvPr/>
        </p:nvSpPr>
        <p:spPr>
          <a:xfrm>
            <a:off x="5875587" y="5599074"/>
            <a:ext cx="696068" cy="3581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b="1"/>
            </a:lvl1pPr>
          </a:lstStyle>
          <a:p>
            <a:r>
              <a:t>Lager</a:t>
            </a:r>
          </a:p>
        </p:txBody>
      </p:sp>
      <p:grpSp>
        <p:nvGrpSpPr>
          <p:cNvPr id="143" name="Group 143"/>
          <p:cNvGrpSpPr/>
          <p:nvPr/>
        </p:nvGrpSpPr>
        <p:grpSpPr>
          <a:xfrm>
            <a:off x="6335910" y="1418694"/>
            <a:ext cx="1051769" cy="580272"/>
            <a:chOff x="0" y="0"/>
            <a:chExt cx="1051767" cy="580270"/>
          </a:xfrm>
        </p:grpSpPr>
        <p:sp>
          <p:nvSpPr>
            <p:cNvPr id="141" name="Shape 141"/>
            <p:cNvSpPr/>
            <p:nvPr/>
          </p:nvSpPr>
          <p:spPr>
            <a:xfrm>
              <a:off x="0" y="0"/>
              <a:ext cx="1051768" cy="580271"/>
            </a:xfrm>
            <a:prstGeom prst="roundRect">
              <a:avLst>
                <a:gd name="adj" fmla="val 16667"/>
              </a:avLst>
            </a:prstGeom>
            <a:solidFill>
              <a:srgbClr val="000000"/>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42" name="Shape 142"/>
            <p:cNvSpPr/>
            <p:nvPr/>
          </p:nvSpPr>
          <p:spPr>
            <a:xfrm>
              <a:off x="95316" y="20100"/>
              <a:ext cx="831489" cy="4978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lvl1pPr>
                <a:defRPr sz="2800">
                  <a:solidFill>
                    <a:srgbClr val="FFFFFF"/>
                  </a:solidFill>
                </a:defRPr>
              </a:lvl1pPr>
            </a:lstStyle>
            <a:p>
              <a:r>
                <a:t>Beer</a:t>
              </a:r>
            </a:p>
          </p:txBody>
        </p:sp>
      </p:grpSp>
      <p:grpSp>
        <p:nvGrpSpPr>
          <p:cNvPr id="147" name="Group 147"/>
          <p:cNvGrpSpPr/>
          <p:nvPr/>
        </p:nvGrpSpPr>
        <p:grpSpPr>
          <a:xfrm>
            <a:off x="7303848" y="1962016"/>
            <a:ext cx="1157956" cy="2135292"/>
            <a:chOff x="0" y="0"/>
            <a:chExt cx="1157954" cy="2135291"/>
          </a:xfrm>
        </p:grpSpPr>
        <p:sp>
          <p:nvSpPr>
            <p:cNvPr id="144" name="Shape 144"/>
            <p:cNvSpPr/>
            <p:nvPr/>
          </p:nvSpPr>
          <p:spPr>
            <a:xfrm>
              <a:off x="0" y="1777151"/>
              <a:ext cx="1157955" cy="3581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lvl1pPr>
                <a:defRPr b="1"/>
              </a:lvl1pPr>
            </a:lstStyle>
            <a:p>
              <a:r>
                <a:t>Dark beer</a:t>
              </a:r>
            </a:p>
          </p:txBody>
        </p:sp>
        <p:sp>
          <p:nvSpPr>
            <p:cNvPr id="145" name="Shape 145"/>
            <p:cNvSpPr/>
            <p:nvPr/>
          </p:nvSpPr>
          <p:spPr>
            <a:xfrm flipH="1" flipV="1">
              <a:off x="83829" y="0"/>
              <a:ext cx="441880" cy="466019"/>
            </a:xfrm>
            <a:prstGeom prst="line">
              <a:avLst/>
            </a:prstGeom>
            <a:noFill/>
            <a:ln w="25400" cap="flat">
              <a:solidFill>
                <a:srgbClr val="000000"/>
              </a:solidFill>
              <a:prstDash val="solid"/>
              <a:round/>
              <a:tailEnd type="triangle" w="med" len="med"/>
            </a:ln>
            <a:effectLst/>
          </p:spPr>
          <p:txBody>
            <a:bodyPr wrap="square" lIns="45719" tIns="45719" rIns="45719" bIns="45719" numCol="1" anchor="t">
              <a:noAutofit/>
            </a:bodyPr>
            <a:lstStyle/>
            <a:p>
              <a:endParaRPr/>
            </a:p>
          </p:txBody>
        </p:sp>
        <p:pic>
          <p:nvPicPr>
            <p:cNvPr id="146" name="image6.png"/>
            <p:cNvPicPr>
              <a:picLocks noChangeAspect="1"/>
            </p:cNvPicPr>
            <p:nvPr/>
          </p:nvPicPr>
          <p:blipFill>
            <a:blip r:embed="rId4">
              <a:extLst/>
            </a:blip>
            <a:stretch>
              <a:fillRect/>
            </a:stretch>
          </p:blipFill>
          <p:spPr>
            <a:xfrm>
              <a:off x="57575" y="222384"/>
              <a:ext cx="936267" cy="1811978"/>
            </a:xfrm>
            <a:prstGeom prst="rect">
              <a:avLst/>
            </a:prstGeom>
            <a:ln w="12700" cap="flat">
              <a:noFill/>
              <a:miter lim="400000"/>
            </a:ln>
            <a:effectLst/>
          </p:spPr>
        </p:pic>
      </p:grpSp>
      <p:grpSp>
        <p:nvGrpSpPr>
          <p:cNvPr id="151" name="Group 151"/>
          <p:cNvGrpSpPr/>
          <p:nvPr/>
        </p:nvGrpSpPr>
        <p:grpSpPr>
          <a:xfrm>
            <a:off x="5335701" y="1998965"/>
            <a:ext cx="1201822" cy="2060153"/>
            <a:chOff x="0" y="0"/>
            <a:chExt cx="1201821" cy="2060151"/>
          </a:xfrm>
        </p:grpSpPr>
        <p:sp>
          <p:nvSpPr>
            <p:cNvPr id="148" name="Shape 148"/>
            <p:cNvSpPr/>
            <p:nvPr/>
          </p:nvSpPr>
          <p:spPr>
            <a:xfrm>
              <a:off x="0" y="1702011"/>
              <a:ext cx="1201822" cy="3581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lvl1pPr>
                <a:defRPr b="1"/>
              </a:lvl1pPr>
            </a:lstStyle>
            <a:p>
              <a:r>
                <a:t>Light beer</a:t>
              </a:r>
            </a:p>
          </p:txBody>
        </p:sp>
        <p:sp>
          <p:nvSpPr>
            <p:cNvPr id="149" name="Shape 149"/>
            <p:cNvSpPr/>
            <p:nvPr/>
          </p:nvSpPr>
          <p:spPr>
            <a:xfrm flipV="1">
              <a:off x="597788" y="0"/>
              <a:ext cx="402422" cy="566657"/>
            </a:xfrm>
            <a:prstGeom prst="line">
              <a:avLst/>
            </a:prstGeom>
            <a:noFill/>
            <a:ln w="25400" cap="flat">
              <a:solidFill>
                <a:srgbClr val="000000"/>
              </a:solidFill>
              <a:prstDash val="solid"/>
              <a:round/>
              <a:tailEnd type="triangle" w="med" len="med"/>
            </a:ln>
            <a:effectLst/>
          </p:spPr>
          <p:txBody>
            <a:bodyPr wrap="square" lIns="45719" tIns="45719" rIns="45719" bIns="45719" numCol="1" anchor="t">
              <a:noAutofit/>
            </a:bodyPr>
            <a:lstStyle/>
            <a:p>
              <a:endParaRPr/>
            </a:p>
          </p:txBody>
        </p:sp>
        <p:pic>
          <p:nvPicPr>
            <p:cNvPr id="150" name="image7.png"/>
            <p:cNvPicPr>
              <a:picLocks noChangeAspect="1"/>
            </p:cNvPicPr>
            <p:nvPr/>
          </p:nvPicPr>
          <p:blipFill>
            <a:blip r:embed="rId5">
              <a:extLst/>
            </a:blip>
            <a:stretch>
              <a:fillRect/>
            </a:stretch>
          </p:blipFill>
          <p:spPr>
            <a:xfrm>
              <a:off x="197545" y="446566"/>
              <a:ext cx="691304" cy="1289714"/>
            </a:xfrm>
            <a:prstGeom prst="rect">
              <a:avLst/>
            </a:prstGeom>
            <a:ln w="12700" cap="flat">
              <a:noFill/>
              <a:miter lim="400000"/>
            </a:ln>
            <a:effectLst/>
          </p:spPr>
        </p:pic>
      </p:grpSp>
      <p:sp>
        <p:nvSpPr>
          <p:cNvPr id="152" name="Shape 152"/>
          <p:cNvSpPr/>
          <p:nvPr/>
        </p:nvSpPr>
        <p:spPr>
          <a:xfrm flipV="1">
            <a:off x="4914670" y="3995830"/>
            <a:ext cx="402421" cy="566657"/>
          </a:xfrm>
          <a:prstGeom prst="line">
            <a:avLst/>
          </a:prstGeom>
          <a:ln w="25400">
            <a:solidFill>
              <a:srgbClr val="000000"/>
            </a:solidFill>
            <a:tailEnd type="triangle"/>
          </a:ln>
        </p:spPr>
        <p:txBody>
          <a:bodyPr lIns="45719" rIns="45719"/>
          <a:lstStyle/>
          <a:p>
            <a:endParaRPr/>
          </a:p>
        </p:txBody>
      </p:sp>
      <p:sp>
        <p:nvSpPr>
          <p:cNvPr id="153" name="Shape 153"/>
          <p:cNvSpPr/>
          <p:nvPr/>
        </p:nvSpPr>
        <p:spPr>
          <a:xfrm flipV="1">
            <a:off x="7349484" y="4070308"/>
            <a:ext cx="259134" cy="410367"/>
          </a:xfrm>
          <a:prstGeom prst="line">
            <a:avLst/>
          </a:prstGeom>
          <a:ln w="25400">
            <a:solidFill>
              <a:srgbClr val="000000"/>
            </a:solidFill>
            <a:tailEnd type="triangle"/>
          </a:ln>
        </p:spPr>
        <p:txBody>
          <a:bodyPr lIns="45719" rIns="45719"/>
          <a:lstStyle/>
          <a:p>
            <a:endParaRPr/>
          </a:p>
        </p:txBody>
      </p:sp>
      <p:pic>
        <p:nvPicPr>
          <p:cNvPr id="154" name="image8.png"/>
          <p:cNvPicPr>
            <a:picLocks noChangeAspect="1"/>
          </p:cNvPicPr>
          <p:nvPr/>
        </p:nvPicPr>
        <p:blipFill>
          <a:blip r:embed="rId6">
            <a:extLst/>
          </a:blip>
          <a:srcRect t="31852" r="43609"/>
          <a:stretch>
            <a:fillRect/>
          </a:stretch>
        </p:blipFill>
        <p:spPr>
          <a:xfrm>
            <a:off x="6945800" y="4403876"/>
            <a:ext cx="883758" cy="1429191"/>
          </a:xfrm>
          <a:prstGeom prst="rect">
            <a:avLst/>
          </a:prstGeom>
          <a:ln w="12700">
            <a:miter lim="400000"/>
          </a:ln>
        </p:spPr>
      </p:pic>
      <p:sp>
        <p:nvSpPr>
          <p:cNvPr id="155" name="Shape 155"/>
          <p:cNvSpPr/>
          <p:nvPr/>
        </p:nvSpPr>
        <p:spPr>
          <a:xfrm flipH="1" flipV="1">
            <a:off x="8188889" y="4070308"/>
            <a:ext cx="267902" cy="701529"/>
          </a:xfrm>
          <a:prstGeom prst="line">
            <a:avLst/>
          </a:prstGeom>
          <a:ln w="25400">
            <a:solidFill>
              <a:srgbClr val="000000"/>
            </a:solidFill>
            <a:tailEnd type="triangle"/>
          </a:ln>
        </p:spPr>
        <p:txBody>
          <a:bodyPr lIns="45719" rIns="45719"/>
          <a:lstStyle/>
          <a:p>
            <a:endParaRPr/>
          </a:p>
        </p:txBody>
      </p:sp>
      <p:pic>
        <p:nvPicPr>
          <p:cNvPr id="156" name="image9.png"/>
          <p:cNvPicPr>
            <a:picLocks noChangeAspect="1"/>
          </p:cNvPicPr>
          <p:nvPr/>
        </p:nvPicPr>
        <p:blipFill>
          <a:blip r:embed="rId7">
            <a:extLst/>
          </a:blip>
          <a:stretch>
            <a:fillRect/>
          </a:stretch>
        </p:blipFill>
        <p:spPr>
          <a:xfrm>
            <a:off x="7819160" y="4542801"/>
            <a:ext cx="1205932" cy="1205932"/>
          </a:xfrm>
          <a:prstGeom prst="rect">
            <a:avLst/>
          </a:prstGeom>
          <a:ln w="12700">
            <a:miter lim="400000"/>
          </a:ln>
        </p:spPr>
      </p:pic>
      <p:sp>
        <p:nvSpPr>
          <p:cNvPr id="157" name="Shape 157"/>
          <p:cNvSpPr/>
          <p:nvPr/>
        </p:nvSpPr>
        <p:spPr>
          <a:xfrm flipH="1" flipV="1">
            <a:off x="6051656" y="4053111"/>
            <a:ext cx="95579" cy="462394"/>
          </a:xfrm>
          <a:prstGeom prst="line">
            <a:avLst/>
          </a:prstGeom>
          <a:ln w="25400">
            <a:solidFill>
              <a:srgbClr val="000000"/>
            </a:solidFill>
            <a:tailEnd type="triangle"/>
          </a:ln>
        </p:spPr>
        <p:txBody>
          <a:bodyPr lIns="45719" rIns="45719"/>
          <a:lstStyle/>
          <a:p>
            <a:endParaRPr/>
          </a:p>
        </p:txBody>
      </p:sp>
      <p:pic>
        <p:nvPicPr>
          <p:cNvPr id="158" name="image10.png"/>
          <p:cNvPicPr>
            <a:picLocks noChangeAspect="1"/>
          </p:cNvPicPr>
          <p:nvPr/>
        </p:nvPicPr>
        <p:blipFill>
          <a:blip r:embed="rId8">
            <a:extLst/>
          </a:blip>
          <a:stretch>
            <a:fillRect/>
          </a:stretch>
        </p:blipFill>
        <p:spPr>
          <a:xfrm>
            <a:off x="5706593" y="4279158"/>
            <a:ext cx="961369" cy="1414586"/>
          </a:xfrm>
          <a:prstGeom prst="rect">
            <a:avLst/>
          </a:prstGeom>
          <a:ln w="12700">
            <a:miter lim="400000"/>
          </a:ln>
        </p:spPr>
      </p:pic>
      <p:sp>
        <p:nvSpPr>
          <p:cNvPr id="159" name="Shape 159"/>
          <p:cNvSpPr/>
          <p:nvPr/>
        </p:nvSpPr>
        <p:spPr>
          <a:xfrm>
            <a:off x="6274175" y="2065135"/>
            <a:ext cx="501847" cy="3581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r>
              <a:t>is_a</a:t>
            </a:r>
          </a:p>
        </p:txBody>
      </p:sp>
      <p:sp>
        <p:nvSpPr>
          <p:cNvPr id="160" name="Shape 160"/>
          <p:cNvSpPr/>
          <p:nvPr/>
        </p:nvSpPr>
        <p:spPr>
          <a:xfrm>
            <a:off x="7101312" y="2076117"/>
            <a:ext cx="501847" cy="3581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r>
              <a:rPr dirty="0"/>
              <a:t>is_a</a:t>
            </a:r>
          </a:p>
        </p:txBody>
      </p:sp>
      <p:sp>
        <p:nvSpPr>
          <p:cNvPr id="161" name="Shape 161"/>
          <p:cNvSpPr/>
          <p:nvPr/>
        </p:nvSpPr>
        <p:spPr>
          <a:xfrm>
            <a:off x="4572965" y="3991692"/>
            <a:ext cx="501847" cy="3581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r>
              <a:t>is_a</a:t>
            </a:r>
          </a:p>
        </p:txBody>
      </p:sp>
      <p:sp>
        <p:nvSpPr>
          <p:cNvPr id="162" name="Shape 162"/>
          <p:cNvSpPr/>
          <p:nvPr/>
        </p:nvSpPr>
        <p:spPr>
          <a:xfrm>
            <a:off x="6154706" y="4034544"/>
            <a:ext cx="501847" cy="3581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r>
              <a:t>is_a</a:t>
            </a:r>
          </a:p>
        </p:txBody>
      </p:sp>
      <p:sp>
        <p:nvSpPr>
          <p:cNvPr id="163" name="Shape 163"/>
          <p:cNvSpPr/>
          <p:nvPr/>
        </p:nvSpPr>
        <p:spPr>
          <a:xfrm>
            <a:off x="6905697" y="4070308"/>
            <a:ext cx="501847" cy="3581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r>
              <a:t>is_a</a:t>
            </a:r>
          </a:p>
        </p:txBody>
      </p:sp>
      <p:sp>
        <p:nvSpPr>
          <p:cNvPr id="164" name="Shape 164"/>
          <p:cNvSpPr/>
          <p:nvPr/>
        </p:nvSpPr>
        <p:spPr>
          <a:xfrm>
            <a:off x="8322839" y="4111342"/>
            <a:ext cx="501847" cy="3581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r>
              <a:t>is_a</a:t>
            </a:r>
          </a:p>
        </p:txBody>
      </p:sp>
      <p:pic>
        <p:nvPicPr>
          <p:cNvPr id="165" name="image11.png" descr="Screen Shot 2017-04-28 at 4.33.09 PM.png"/>
          <p:cNvPicPr>
            <a:picLocks noChangeAspect="1"/>
          </p:cNvPicPr>
          <p:nvPr/>
        </p:nvPicPr>
        <p:blipFill>
          <a:blip r:embed="rId9">
            <a:extLst/>
          </a:blip>
          <a:stretch>
            <a:fillRect/>
          </a:stretch>
        </p:blipFill>
        <p:spPr>
          <a:xfrm>
            <a:off x="373420" y="1460824"/>
            <a:ext cx="2247901" cy="939801"/>
          </a:xfrm>
          <a:prstGeom prst="rect">
            <a:avLst/>
          </a:prstGeom>
          <a:ln w="12700">
            <a:miter lim="400000"/>
          </a:ln>
        </p:spPr>
      </p:pic>
      <p:sp>
        <p:nvSpPr>
          <p:cNvPr id="166" name="Shape 166"/>
          <p:cNvSpPr/>
          <p:nvPr/>
        </p:nvSpPr>
        <p:spPr>
          <a:xfrm>
            <a:off x="290286" y="3852996"/>
            <a:ext cx="4034978" cy="2509099"/>
          </a:xfrm>
          <a:prstGeom prst="rect">
            <a:avLst/>
          </a:prstGeom>
          <a:solidFill>
            <a:srgbClr val="FFFFFF"/>
          </a:solidFill>
          <a:ln>
            <a:solidFill>
              <a:srgbClr val="BFBFBF"/>
            </a:solidFill>
          </a:ln>
          <a:effectLst>
            <a:outerShdw blurRad="38100" dist="23000" dir="5400000" rotWithShape="0">
              <a:srgbClr val="000000">
                <a:alpha val="35000"/>
              </a:srgbClr>
            </a:outerShdw>
          </a:effectLst>
        </p:spPr>
        <p:txBody>
          <a:bodyPr lIns="45719" rIns="45719" anchor="ctr"/>
          <a:lstStyle/>
          <a:p>
            <a:pPr algn="ctr">
              <a:defRPr>
                <a:solidFill>
                  <a:srgbClr val="FFFFFF"/>
                </a:solidFill>
              </a:defRPr>
            </a:pPr>
            <a:endParaRPr/>
          </a:p>
        </p:txBody>
      </p:sp>
      <p:pic>
        <p:nvPicPr>
          <p:cNvPr id="167" name="image12.png"/>
          <p:cNvPicPr>
            <a:picLocks noChangeAspect="1"/>
          </p:cNvPicPr>
          <p:nvPr/>
        </p:nvPicPr>
        <p:blipFill>
          <a:blip r:embed="rId10">
            <a:extLst/>
          </a:blip>
          <a:stretch>
            <a:fillRect/>
          </a:stretch>
        </p:blipFill>
        <p:spPr>
          <a:xfrm>
            <a:off x="460488" y="4582200"/>
            <a:ext cx="1466010" cy="532020"/>
          </a:xfrm>
          <a:prstGeom prst="rect">
            <a:avLst/>
          </a:prstGeom>
          <a:ln w="12700">
            <a:miter lim="400000"/>
          </a:ln>
        </p:spPr>
      </p:pic>
      <p:sp>
        <p:nvSpPr>
          <p:cNvPr id="168" name="Shape 168"/>
          <p:cNvSpPr/>
          <p:nvPr/>
        </p:nvSpPr>
        <p:spPr>
          <a:xfrm>
            <a:off x="776242" y="3926676"/>
            <a:ext cx="3141240" cy="3581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r>
              <a:t>What are ontologies used for?</a:t>
            </a:r>
          </a:p>
        </p:txBody>
      </p:sp>
      <p:sp>
        <p:nvSpPr>
          <p:cNvPr id="169" name="Shape 169"/>
          <p:cNvSpPr/>
          <p:nvPr/>
        </p:nvSpPr>
        <p:spPr>
          <a:xfrm>
            <a:off x="446563" y="5314112"/>
            <a:ext cx="3652762" cy="10566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600"/>
            </a:pPr>
            <a:r>
              <a:t>Literally anything </a:t>
            </a:r>
          </a:p>
          <a:p>
            <a:pPr>
              <a:defRPr sz="1600"/>
            </a:pPr>
            <a:r>
              <a:t>from e-commerce (amazon.com) </a:t>
            </a:r>
          </a:p>
          <a:p>
            <a:pPr>
              <a:defRPr sz="1600"/>
            </a:pPr>
            <a:r>
              <a:t>to ecology (the actual amazon rainforest)</a:t>
            </a:r>
          </a:p>
        </p:txBody>
      </p:sp>
      <p:pic>
        <p:nvPicPr>
          <p:cNvPr id="170" name="image13.png"/>
          <p:cNvPicPr>
            <a:picLocks noChangeAspect="1"/>
          </p:cNvPicPr>
          <p:nvPr/>
        </p:nvPicPr>
        <p:blipFill>
          <a:blip r:embed="rId11">
            <a:extLst/>
          </a:blip>
          <a:srcRect l="15798" r="8645"/>
          <a:stretch>
            <a:fillRect/>
          </a:stretch>
        </p:blipFill>
        <p:spPr>
          <a:xfrm>
            <a:off x="3048000" y="4377675"/>
            <a:ext cx="943372" cy="936439"/>
          </a:xfrm>
          <a:custGeom>
            <a:avLst/>
            <a:gdLst/>
            <a:ahLst/>
            <a:cxnLst>
              <a:cxn ang="0">
                <a:pos x="wd2" y="hd2"/>
              </a:cxn>
              <a:cxn ang="5400000">
                <a:pos x="wd2" y="hd2"/>
              </a:cxn>
              <a:cxn ang="10800000">
                <a:pos x="wd2" y="hd2"/>
              </a:cxn>
              <a:cxn ang="16200000">
                <a:pos x="wd2" y="hd2"/>
              </a:cxn>
            </a:cxnLst>
            <a:rect l="0" t="0" r="r" b="b"/>
            <a:pathLst>
              <a:path w="21600" h="21600" extrusionOk="0">
                <a:moveTo>
                  <a:pt x="10805" y="0"/>
                </a:moveTo>
                <a:cubicBezTo>
                  <a:pt x="4840" y="0"/>
                  <a:pt x="0" y="4837"/>
                  <a:pt x="0" y="10800"/>
                </a:cubicBezTo>
                <a:cubicBezTo>
                  <a:pt x="0" y="16763"/>
                  <a:pt x="4840" y="21600"/>
                  <a:pt x="10805" y="21600"/>
                </a:cubicBezTo>
                <a:cubicBezTo>
                  <a:pt x="16770" y="21600"/>
                  <a:pt x="21600" y="16763"/>
                  <a:pt x="21600" y="10800"/>
                </a:cubicBezTo>
                <a:cubicBezTo>
                  <a:pt x="21600" y="4837"/>
                  <a:pt x="16770" y="0"/>
                  <a:pt x="10805" y="0"/>
                </a:cubicBezTo>
                <a:close/>
              </a:path>
            </a:pathLst>
          </a:custGeom>
          <a:ln w="12700">
            <a:miter lim="400000"/>
          </a:ln>
        </p:spPr>
      </p:pic>
      <p:sp>
        <p:nvSpPr>
          <p:cNvPr id="171" name="Shape 171"/>
          <p:cNvSpPr/>
          <p:nvPr/>
        </p:nvSpPr>
        <p:spPr>
          <a:xfrm>
            <a:off x="2089700" y="4582200"/>
            <a:ext cx="749906" cy="532020"/>
          </a:xfrm>
          <a:prstGeom prst="rightArrow">
            <a:avLst>
              <a:gd name="adj1" fmla="val 50000"/>
              <a:gd name="adj2" fmla="val 50000"/>
            </a:avLst>
          </a:prstGeom>
          <a:solidFill>
            <a:srgbClr val="77933C"/>
          </a:solidFill>
          <a:ln w="12700">
            <a:miter lim="400000"/>
          </a:ln>
          <a:effectLst>
            <a:outerShdw blurRad="38100" dist="23000" dir="5400000" rotWithShape="0">
              <a:srgbClr val="000000">
                <a:alpha val="35000"/>
              </a:srgbClr>
            </a:outerShdw>
          </a:effectLst>
        </p:spPr>
        <p:txBody>
          <a:bodyPr lIns="45719" rIns="45719" anchor="ctr"/>
          <a:lstStyle/>
          <a:p>
            <a:pPr algn="ctr">
              <a:defRPr>
                <a:solidFill>
                  <a:srgbClr val="FFFFFF"/>
                </a:solidFill>
              </a:defRPr>
            </a:pPr>
            <a:endParaRPr/>
          </a:p>
        </p:txBody>
      </p:sp>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4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147"/>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grpId="3" nodeType="afterEffect">
                                  <p:stCondLst>
                                    <p:cond delay="0"/>
                                  </p:stCondLst>
                                  <p:iterate>
                                    <p:tmAbs val="0"/>
                                  </p:iterate>
                                  <p:childTnLst>
                                    <p:set>
                                      <p:cBhvr>
                                        <p:cTn id="13" fill="hold"/>
                                        <p:tgtEl>
                                          <p:spTgt spid="151"/>
                                        </p:tgtEl>
                                        <p:attrNameLst>
                                          <p:attrName>style.visibility</p:attrName>
                                        </p:attrNameLst>
                                      </p:cBhvr>
                                      <p:to>
                                        <p:strVal val="visible"/>
                                      </p:to>
                                    </p:set>
                                  </p:childTnLst>
                                </p:cTn>
                              </p:par>
                            </p:childTnLst>
                          </p:cTn>
                        </p:par>
                        <p:par>
                          <p:cTn id="14" fill="hold">
                            <p:stCondLst>
                              <p:cond delay="0"/>
                            </p:stCondLst>
                            <p:childTnLst>
                              <p:par>
                                <p:cTn id="15" presetID="1" presetClass="entr" presetSubtype="0" fill="hold" grpId="4" nodeType="afterEffect">
                                  <p:stCondLst>
                                    <p:cond delay="0"/>
                                  </p:stCondLst>
                                  <p:iterate>
                                    <p:tmAbs val="0"/>
                                  </p:iterate>
                                  <p:childTnLst>
                                    <p:set>
                                      <p:cBhvr>
                                        <p:cTn id="16" fill="hold"/>
                                        <p:tgtEl>
                                          <p:spTgt spid="159"/>
                                        </p:tgtEl>
                                        <p:attrNameLst>
                                          <p:attrName>style.visibility</p:attrName>
                                        </p:attrNameLst>
                                      </p:cBhvr>
                                      <p:to>
                                        <p:strVal val="visible"/>
                                      </p:to>
                                    </p:set>
                                  </p:childTnLst>
                                </p:cTn>
                              </p:par>
                            </p:childTnLst>
                          </p:cTn>
                        </p:par>
                        <p:par>
                          <p:cTn id="17" fill="hold">
                            <p:stCondLst>
                              <p:cond delay="0"/>
                            </p:stCondLst>
                            <p:childTnLst>
                              <p:par>
                                <p:cTn id="18" presetID="1" presetClass="entr" presetSubtype="0" fill="hold" grpId="5" nodeType="afterEffect">
                                  <p:stCondLst>
                                    <p:cond delay="0"/>
                                  </p:stCondLst>
                                  <p:iterate>
                                    <p:tmAbs val="0"/>
                                  </p:iterate>
                                  <p:childTnLst>
                                    <p:set>
                                      <p:cBhvr>
                                        <p:cTn id="19" fill="hold"/>
                                        <p:tgtEl>
                                          <p:spTgt spid="160"/>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6" nodeType="clickEffect">
                                  <p:stCondLst>
                                    <p:cond delay="0"/>
                                  </p:stCondLst>
                                  <p:iterate>
                                    <p:tmAbs val="0"/>
                                  </p:iterate>
                                  <p:childTnLst>
                                    <p:set>
                                      <p:cBhvr>
                                        <p:cTn id="23" fill="hold"/>
                                        <p:tgtEl>
                                          <p:spTgt spid="161"/>
                                        </p:tgtEl>
                                        <p:attrNameLst>
                                          <p:attrName>style.visibility</p:attrName>
                                        </p:attrNameLst>
                                      </p:cBhvr>
                                      <p:to>
                                        <p:strVal val="visible"/>
                                      </p:to>
                                    </p:set>
                                  </p:childTnLst>
                                </p:cTn>
                              </p:par>
                            </p:childTnLst>
                          </p:cTn>
                        </p:par>
                        <p:par>
                          <p:cTn id="24" fill="hold">
                            <p:stCondLst>
                              <p:cond delay="0"/>
                            </p:stCondLst>
                            <p:childTnLst>
                              <p:par>
                                <p:cTn id="25" presetID="1" presetClass="entr" presetSubtype="0" fill="hold" grpId="7" nodeType="afterEffect">
                                  <p:stCondLst>
                                    <p:cond delay="0"/>
                                  </p:stCondLst>
                                  <p:iterate>
                                    <p:tmAbs val="0"/>
                                  </p:iterate>
                                  <p:childTnLst>
                                    <p:set>
                                      <p:cBhvr>
                                        <p:cTn id="26" fill="hold"/>
                                        <p:tgtEl>
                                          <p:spTgt spid="152"/>
                                        </p:tgtEl>
                                        <p:attrNameLst>
                                          <p:attrName>style.visibility</p:attrName>
                                        </p:attrNameLst>
                                      </p:cBhvr>
                                      <p:to>
                                        <p:strVal val="visible"/>
                                      </p:to>
                                    </p:set>
                                  </p:childTnLst>
                                </p:cTn>
                              </p:par>
                            </p:childTnLst>
                          </p:cTn>
                        </p:par>
                        <p:par>
                          <p:cTn id="27" fill="hold">
                            <p:stCondLst>
                              <p:cond delay="0"/>
                            </p:stCondLst>
                            <p:childTnLst>
                              <p:par>
                                <p:cTn id="28" presetID="1" presetClass="entr" presetSubtype="0" fill="hold" grpId="8" nodeType="afterEffect">
                                  <p:stCondLst>
                                    <p:cond delay="0"/>
                                  </p:stCondLst>
                                  <p:iterate>
                                    <p:tmAbs val="0"/>
                                  </p:iterate>
                                  <p:childTnLst>
                                    <p:set>
                                      <p:cBhvr>
                                        <p:cTn id="29" fill="hold"/>
                                        <p:tgtEl>
                                          <p:spTgt spid="136"/>
                                        </p:tgtEl>
                                        <p:attrNameLst>
                                          <p:attrName>style.visibility</p:attrName>
                                        </p:attrNameLst>
                                      </p:cBhvr>
                                      <p:to>
                                        <p:strVal val="visible"/>
                                      </p:to>
                                    </p:set>
                                  </p:childTnLst>
                                </p:cTn>
                              </p:par>
                            </p:childTnLst>
                          </p:cTn>
                        </p:par>
                        <p:par>
                          <p:cTn id="30" fill="hold">
                            <p:stCondLst>
                              <p:cond delay="0"/>
                            </p:stCondLst>
                            <p:childTnLst>
                              <p:par>
                                <p:cTn id="31" presetID="1" presetClass="entr" presetSubtype="0" fill="hold" grpId="9" nodeType="afterEffect">
                                  <p:stCondLst>
                                    <p:cond delay="0"/>
                                  </p:stCondLst>
                                  <p:iterate>
                                    <p:tmAbs val="0"/>
                                  </p:iterate>
                                  <p:childTnLst>
                                    <p:set>
                                      <p:cBhvr>
                                        <p:cTn id="32" fill="hold"/>
                                        <p:tgtEl>
                                          <p:spTgt spid="13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10" nodeType="clickEffect">
                                  <p:stCondLst>
                                    <p:cond delay="0"/>
                                  </p:stCondLst>
                                  <p:iterate>
                                    <p:tmAbs val="0"/>
                                  </p:iterate>
                                  <p:childTnLst>
                                    <p:set>
                                      <p:cBhvr>
                                        <p:cTn id="36" fill="hold"/>
                                        <p:tgtEl>
                                          <p:spTgt spid="157"/>
                                        </p:tgtEl>
                                        <p:attrNameLst>
                                          <p:attrName>style.visibility</p:attrName>
                                        </p:attrNameLst>
                                      </p:cBhvr>
                                      <p:to>
                                        <p:strVal val="visible"/>
                                      </p:to>
                                    </p:set>
                                  </p:childTnLst>
                                </p:cTn>
                              </p:par>
                            </p:childTnLst>
                          </p:cTn>
                        </p:par>
                        <p:par>
                          <p:cTn id="37" fill="hold">
                            <p:stCondLst>
                              <p:cond delay="0"/>
                            </p:stCondLst>
                            <p:childTnLst>
                              <p:par>
                                <p:cTn id="38" presetID="1" presetClass="entr" presetSubtype="0" fill="hold" grpId="11" nodeType="afterEffect">
                                  <p:stCondLst>
                                    <p:cond delay="0"/>
                                  </p:stCondLst>
                                  <p:iterate>
                                    <p:tmAbs val="0"/>
                                  </p:iterate>
                                  <p:childTnLst>
                                    <p:set>
                                      <p:cBhvr>
                                        <p:cTn id="39" fill="hold"/>
                                        <p:tgtEl>
                                          <p:spTgt spid="162"/>
                                        </p:tgtEl>
                                        <p:attrNameLst>
                                          <p:attrName>style.visibility</p:attrName>
                                        </p:attrNameLst>
                                      </p:cBhvr>
                                      <p:to>
                                        <p:strVal val="visible"/>
                                      </p:to>
                                    </p:set>
                                  </p:childTnLst>
                                </p:cTn>
                              </p:par>
                            </p:childTnLst>
                          </p:cTn>
                        </p:par>
                        <p:par>
                          <p:cTn id="40" fill="hold">
                            <p:stCondLst>
                              <p:cond delay="0"/>
                            </p:stCondLst>
                            <p:childTnLst>
                              <p:par>
                                <p:cTn id="41" presetID="1" presetClass="entr" presetSubtype="0" fill="hold" grpId="12" nodeType="afterEffect">
                                  <p:stCondLst>
                                    <p:cond delay="0"/>
                                  </p:stCondLst>
                                  <p:iterate>
                                    <p:tmAbs val="0"/>
                                  </p:iterate>
                                  <p:childTnLst>
                                    <p:set>
                                      <p:cBhvr>
                                        <p:cTn id="42" fill="hold"/>
                                        <p:tgtEl>
                                          <p:spTgt spid="158"/>
                                        </p:tgtEl>
                                        <p:attrNameLst>
                                          <p:attrName>style.visibility</p:attrName>
                                        </p:attrNameLst>
                                      </p:cBhvr>
                                      <p:to>
                                        <p:strVal val="visible"/>
                                      </p:to>
                                    </p:set>
                                  </p:childTnLst>
                                </p:cTn>
                              </p:par>
                            </p:childTnLst>
                          </p:cTn>
                        </p:par>
                        <p:par>
                          <p:cTn id="43" fill="hold">
                            <p:stCondLst>
                              <p:cond delay="0"/>
                            </p:stCondLst>
                            <p:childTnLst>
                              <p:par>
                                <p:cTn id="44" presetID="1" presetClass="entr" presetSubtype="0" fill="hold" grpId="13" nodeType="afterEffect">
                                  <p:stCondLst>
                                    <p:cond delay="0"/>
                                  </p:stCondLst>
                                  <p:iterate>
                                    <p:tmAbs val="0"/>
                                  </p:iterate>
                                  <p:childTnLst>
                                    <p:set>
                                      <p:cBhvr>
                                        <p:cTn id="45" fill="hold"/>
                                        <p:tgtEl>
                                          <p:spTgt spid="140"/>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grpId="14" nodeType="clickEffect">
                                  <p:stCondLst>
                                    <p:cond delay="0"/>
                                  </p:stCondLst>
                                  <p:iterate>
                                    <p:tmAbs val="0"/>
                                  </p:iterate>
                                  <p:childTnLst>
                                    <p:set>
                                      <p:cBhvr>
                                        <p:cTn id="49" fill="hold"/>
                                        <p:tgtEl>
                                          <p:spTgt spid="163"/>
                                        </p:tgtEl>
                                        <p:attrNameLst>
                                          <p:attrName>style.visibility</p:attrName>
                                        </p:attrNameLst>
                                      </p:cBhvr>
                                      <p:to>
                                        <p:strVal val="visible"/>
                                      </p:to>
                                    </p:set>
                                  </p:childTnLst>
                                </p:cTn>
                              </p:par>
                            </p:childTnLst>
                          </p:cTn>
                        </p:par>
                        <p:par>
                          <p:cTn id="50" fill="hold">
                            <p:stCondLst>
                              <p:cond delay="0"/>
                            </p:stCondLst>
                            <p:childTnLst>
                              <p:par>
                                <p:cTn id="51" presetID="1" presetClass="entr" presetSubtype="0" fill="hold" grpId="15" nodeType="afterEffect">
                                  <p:stCondLst>
                                    <p:cond delay="0"/>
                                  </p:stCondLst>
                                  <p:iterate>
                                    <p:tmAbs val="0"/>
                                  </p:iterate>
                                  <p:childTnLst>
                                    <p:set>
                                      <p:cBhvr>
                                        <p:cTn id="52" fill="hold"/>
                                        <p:tgtEl>
                                          <p:spTgt spid="153"/>
                                        </p:tgtEl>
                                        <p:attrNameLst>
                                          <p:attrName>style.visibility</p:attrName>
                                        </p:attrNameLst>
                                      </p:cBhvr>
                                      <p:to>
                                        <p:strVal val="visible"/>
                                      </p:to>
                                    </p:set>
                                  </p:childTnLst>
                                </p:cTn>
                              </p:par>
                            </p:childTnLst>
                          </p:cTn>
                        </p:par>
                        <p:par>
                          <p:cTn id="53" fill="hold">
                            <p:stCondLst>
                              <p:cond delay="0"/>
                            </p:stCondLst>
                            <p:childTnLst>
                              <p:par>
                                <p:cTn id="54" presetID="1" presetClass="entr" presetSubtype="0" fill="hold" grpId="16" nodeType="afterEffect">
                                  <p:stCondLst>
                                    <p:cond delay="0"/>
                                  </p:stCondLst>
                                  <p:iterate>
                                    <p:tmAbs val="0"/>
                                  </p:iterate>
                                  <p:childTnLst>
                                    <p:set>
                                      <p:cBhvr>
                                        <p:cTn id="55" fill="hold"/>
                                        <p:tgtEl>
                                          <p:spTgt spid="154"/>
                                        </p:tgtEl>
                                        <p:attrNameLst>
                                          <p:attrName>style.visibility</p:attrName>
                                        </p:attrNameLst>
                                      </p:cBhvr>
                                      <p:to>
                                        <p:strVal val="visible"/>
                                      </p:to>
                                    </p:set>
                                  </p:childTnLst>
                                </p:cTn>
                              </p:par>
                            </p:childTnLst>
                          </p:cTn>
                        </p:par>
                        <p:par>
                          <p:cTn id="56" fill="hold">
                            <p:stCondLst>
                              <p:cond delay="0"/>
                            </p:stCondLst>
                            <p:childTnLst>
                              <p:par>
                                <p:cTn id="57" presetID="1" presetClass="entr" presetSubtype="0" fill="hold" grpId="17" nodeType="afterEffect">
                                  <p:stCondLst>
                                    <p:cond delay="0"/>
                                  </p:stCondLst>
                                  <p:iterate>
                                    <p:tmAbs val="0"/>
                                  </p:iterate>
                                  <p:childTnLst>
                                    <p:set>
                                      <p:cBhvr>
                                        <p:cTn id="58" fill="hold"/>
                                        <p:tgtEl>
                                          <p:spTgt spid="137"/>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18" nodeType="clickEffect">
                                  <p:stCondLst>
                                    <p:cond delay="0"/>
                                  </p:stCondLst>
                                  <p:iterate>
                                    <p:tmAbs val="0"/>
                                  </p:iterate>
                                  <p:childTnLst>
                                    <p:set>
                                      <p:cBhvr>
                                        <p:cTn id="62" fill="hold"/>
                                        <p:tgtEl>
                                          <p:spTgt spid="155"/>
                                        </p:tgtEl>
                                        <p:attrNameLst>
                                          <p:attrName>style.visibility</p:attrName>
                                        </p:attrNameLst>
                                      </p:cBhvr>
                                      <p:to>
                                        <p:strVal val="visible"/>
                                      </p:to>
                                    </p:set>
                                  </p:childTnLst>
                                </p:cTn>
                              </p:par>
                            </p:childTnLst>
                          </p:cTn>
                        </p:par>
                        <p:par>
                          <p:cTn id="63" fill="hold">
                            <p:stCondLst>
                              <p:cond delay="0"/>
                            </p:stCondLst>
                            <p:childTnLst>
                              <p:par>
                                <p:cTn id="64" presetID="1" presetClass="entr" presetSubtype="0" fill="hold" grpId="19" nodeType="afterEffect">
                                  <p:stCondLst>
                                    <p:cond delay="0"/>
                                  </p:stCondLst>
                                  <p:iterate>
                                    <p:tmAbs val="0"/>
                                  </p:iterate>
                                  <p:childTnLst>
                                    <p:set>
                                      <p:cBhvr>
                                        <p:cTn id="65" fill="hold"/>
                                        <p:tgtEl>
                                          <p:spTgt spid="164"/>
                                        </p:tgtEl>
                                        <p:attrNameLst>
                                          <p:attrName>style.visibility</p:attrName>
                                        </p:attrNameLst>
                                      </p:cBhvr>
                                      <p:to>
                                        <p:strVal val="visible"/>
                                      </p:to>
                                    </p:set>
                                  </p:childTnLst>
                                </p:cTn>
                              </p:par>
                            </p:childTnLst>
                          </p:cTn>
                        </p:par>
                        <p:par>
                          <p:cTn id="66" fill="hold">
                            <p:stCondLst>
                              <p:cond delay="0"/>
                            </p:stCondLst>
                            <p:childTnLst>
                              <p:par>
                                <p:cTn id="67" presetID="1" presetClass="entr" presetSubtype="0" fill="hold" grpId="20" nodeType="afterEffect">
                                  <p:stCondLst>
                                    <p:cond delay="0"/>
                                  </p:stCondLst>
                                  <p:iterate>
                                    <p:tmAbs val="0"/>
                                  </p:iterate>
                                  <p:childTnLst>
                                    <p:set>
                                      <p:cBhvr>
                                        <p:cTn id="68" fill="hold"/>
                                        <p:tgtEl>
                                          <p:spTgt spid="156"/>
                                        </p:tgtEl>
                                        <p:attrNameLst>
                                          <p:attrName>style.visibility</p:attrName>
                                        </p:attrNameLst>
                                      </p:cBhvr>
                                      <p:to>
                                        <p:strVal val="visible"/>
                                      </p:to>
                                    </p:set>
                                  </p:childTnLst>
                                </p:cTn>
                              </p:par>
                            </p:childTnLst>
                          </p:cTn>
                        </p:par>
                        <p:par>
                          <p:cTn id="69" fill="hold">
                            <p:stCondLst>
                              <p:cond delay="0"/>
                            </p:stCondLst>
                            <p:childTnLst>
                              <p:par>
                                <p:cTn id="70" presetID="1" presetClass="entr" presetSubtype="0" fill="hold" grpId="21" nodeType="afterEffect">
                                  <p:stCondLst>
                                    <p:cond delay="0"/>
                                  </p:stCondLst>
                                  <p:iterate>
                                    <p:tmAbs val="0"/>
                                  </p:iterate>
                                  <p:childTnLst>
                                    <p:set>
                                      <p:cBhvr>
                                        <p:cTn id="71" fill="hold"/>
                                        <p:tgtEl>
                                          <p:spTgt spid="1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6" grpId="8" animBg="1" advAuto="0"/>
      <p:bldP spid="137" grpId="17" animBg="1" advAuto="0"/>
      <p:bldP spid="138" grpId="21" animBg="1" advAuto="0"/>
      <p:bldP spid="139" grpId="9" animBg="1" advAuto="0"/>
      <p:bldP spid="140" grpId="13" animBg="1" advAuto="0"/>
      <p:bldP spid="143" grpId="1" animBg="1" advAuto="0"/>
      <p:bldP spid="147" grpId="2" animBg="1" advAuto="0"/>
      <p:bldP spid="151" grpId="3" animBg="1" advAuto="0"/>
      <p:bldP spid="152" grpId="7" animBg="1" advAuto="0"/>
      <p:bldP spid="153" grpId="15" animBg="1" advAuto="0"/>
      <p:bldP spid="154" grpId="16" animBg="1" advAuto="0"/>
      <p:bldP spid="155" grpId="18" animBg="1" advAuto="0"/>
      <p:bldP spid="156" grpId="20" animBg="1" advAuto="0"/>
      <p:bldP spid="157" grpId="10" animBg="1" advAuto="0"/>
      <p:bldP spid="158" grpId="12" animBg="1" advAuto="0"/>
      <p:bldP spid="159" grpId="4" animBg="1" advAuto="0"/>
      <p:bldP spid="160" grpId="5" animBg="1" advAuto="0"/>
      <p:bldP spid="161" grpId="6" animBg="1" advAuto="0"/>
      <p:bldP spid="162" grpId="11" animBg="1" advAuto="0"/>
      <p:bldP spid="163" grpId="14" animBg="1" advAuto="0"/>
      <p:bldP spid="164" grpId="19" animBg="1" advAuto="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 name="Shape 175"/>
          <p:cNvSpPr/>
          <p:nvPr/>
        </p:nvSpPr>
        <p:spPr>
          <a:xfrm>
            <a:off x="150124" y="2219065"/>
            <a:ext cx="5281685" cy="200083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2800">
                <a:latin typeface="Arial"/>
                <a:ea typeface="Arial"/>
                <a:cs typeface="Arial"/>
                <a:sym typeface="Arial"/>
              </a:defRPr>
            </a:pPr>
            <a:r>
              <a:t>“Why not be inconsistent in at least one aspect of a language which is all about consistency?”</a:t>
            </a:r>
          </a:p>
          <a:p>
            <a:pPr>
              <a:defRPr sz="2800">
                <a:latin typeface="Arial"/>
                <a:ea typeface="Arial"/>
                <a:cs typeface="Arial"/>
                <a:sym typeface="Arial"/>
              </a:defRPr>
            </a:pPr>
            <a:endParaRPr/>
          </a:p>
          <a:p>
            <a:pPr>
              <a:defRPr sz="2000" i="1">
                <a:latin typeface="Arial"/>
                <a:ea typeface="Arial"/>
                <a:cs typeface="Arial"/>
                <a:sym typeface="Arial"/>
              </a:defRPr>
            </a:pPr>
            <a:r>
              <a:t>- Guus Schreiber, Why OWL and not WOL?</a:t>
            </a:r>
          </a:p>
        </p:txBody>
      </p:sp>
      <p:sp>
        <p:nvSpPr>
          <p:cNvPr id="176" name="Shape 176"/>
          <p:cNvSpPr/>
          <p:nvPr/>
        </p:nvSpPr>
        <p:spPr>
          <a:xfrm>
            <a:off x="0" y="111078"/>
            <a:ext cx="6701050" cy="9042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2700">
                <a:solidFill>
                  <a:srgbClr val="FFFFFF"/>
                </a:solidFill>
                <a:latin typeface="Apple SD 산돌고딕 Neo 일반체"/>
                <a:ea typeface="Apple SD 산돌고딕 Neo 일반체"/>
                <a:cs typeface="Apple SD 산돌고딕 Neo 일반체"/>
                <a:sym typeface="Apple SD 산돌고딕 Neo 일반체"/>
              </a:defRPr>
            </a:lvl1pPr>
          </a:lstStyle>
          <a:p>
            <a:r>
              <a:t>Ontologies are expressed in formal language like Web Ontology Language (OWL)</a:t>
            </a:r>
          </a:p>
        </p:txBody>
      </p:sp>
      <p:pic>
        <p:nvPicPr>
          <p:cNvPr id="177" name="image14.png"/>
          <p:cNvPicPr>
            <a:picLocks noChangeAspect="1"/>
          </p:cNvPicPr>
          <p:nvPr/>
        </p:nvPicPr>
        <p:blipFill>
          <a:blip r:embed="rId3">
            <a:extLst/>
          </a:blip>
          <a:stretch>
            <a:fillRect/>
          </a:stretch>
        </p:blipFill>
        <p:spPr>
          <a:xfrm>
            <a:off x="5673595" y="2101187"/>
            <a:ext cx="3223608" cy="3508043"/>
          </a:xfrm>
          <a:prstGeom prst="rect">
            <a:avLst/>
          </a:prstGeom>
          <a:ln w="12700">
            <a:miter lim="400000"/>
          </a:ln>
        </p:spPr>
      </p:pic>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5" grpId="1" animBg="1" advAuto="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Shape 181"/>
          <p:cNvSpPr>
            <a:spLocks noGrp="1"/>
          </p:cNvSpPr>
          <p:nvPr>
            <p:ph type="title"/>
          </p:nvPr>
        </p:nvSpPr>
        <p:spPr>
          <a:xfrm>
            <a:off x="38486" y="805428"/>
            <a:ext cx="5625335" cy="678444"/>
          </a:xfrm>
          <a:prstGeom prst="rect">
            <a:avLst/>
          </a:prstGeom>
        </p:spPr>
        <p:txBody>
          <a:bodyPr/>
          <a:lstStyle/>
          <a:p>
            <a:pPr>
              <a:defRPr sz="2800" b="1">
                <a:solidFill>
                  <a:srgbClr val="000000"/>
                </a:solidFill>
                <a:latin typeface="Arial"/>
                <a:ea typeface="Arial"/>
                <a:cs typeface="Arial"/>
                <a:sym typeface="Arial"/>
              </a:defRPr>
            </a:pPr>
            <a:r>
              <a:t>Swantology: </a:t>
            </a:r>
            <a:r>
              <a:rPr b="0"/>
              <a:t>Toph Allen</a:t>
            </a:r>
          </a:p>
        </p:txBody>
      </p:sp>
      <p:pic>
        <p:nvPicPr>
          <p:cNvPr id="182" name="image15.png"/>
          <p:cNvPicPr>
            <a:picLocks noChangeAspect="1"/>
          </p:cNvPicPr>
          <p:nvPr/>
        </p:nvPicPr>
        <p:blipFill>
          <a:blip r:embed="rId2">
            <a:extLst/>
          </a:blip>
          <a:stretch>
            <a:fillRect/>
          </a:stretch>
        </p:blipFill>
        <p:spPr>
          <a:xfrm>
            <a:off x="-523526" y="1842447"/>
            <a:ext cx="5655922" cy="5404068"/>
          </a:xfrm>
          <a:prstGeom prst="rect">
            <a:avLst/>
          </a:prstGeom>
          <a:ln w="12700">
            <a:miter lim="400000"/>
          </a:ln>
        </p:spPr>
      </p:pic>
      <p:sp>
        <p:nvSpPr>
          <p:cNvPr id="183" name="Shape 183"/>
          <p:cNvSpPr/>
          <p:nvPr/>
        </p:nvSpPr>
        <p:spPr>
          <a:xfrm>
            <a:off x="38485" y="220653"/>
            <a:ext cx="9002594" cy="5867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3200">
                <a:latin typeface="Apple SD 산돌고딕 Neo 볼드체"/>
                <a:ea typeface="Apple SD 산돌고딕 Neo 볼드체"/>
                <a:cs typeface="Apple SD 산돌고딕 Neo 볼드체"/>
                <a:sym typeface="Apple SD 산돌고딕 Neo 볼드체"/>
              </a:defRPr>
            </a:lvl1pPr>
          </a:lstStyle>
          <a:p>
            <a:r>
              <a:t>Ontologies are modeled using complex logic</a:t>
            </a:r>
          </a:p>
        </p:txBody>
      </p:sp>
      <p:sp>
        <p:nvSpPr>
          <p:cNvPr id="184" name="Shape 184"/>
          <p:cNvSpPr/>
          <p:nvPr/>
        </p:nvSpPr>
        <p:spPr>
          <a:xfrm>
            <a:off x="8173532" y="6417357"/>
            <a:ext cx="781123" cy="350663"/>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a:latin typeface="Arial"/>
                <a:ea typeface="Arial"/>
                <a:cs typeface="Arial"/>
                <a:sym typeface="Arial"/>
              </a:defRPr>
            </a:lvl1pPr>
          </a:lstStyle>
          <a:p>
            <a:r>
              <a:t>@toph</a:t>
            </a:r>
          </a:p>
        </p:txBody>
      </p:sp>
      <p:pic>
        <p:nvPicPr>
          <p:cNvPr id="185" name="image2.png" descr="Twitter_logo_blue.png"/>
          <p:cNvPicPr>
            <a:picLocks noChangeAspect="1"/>
          </p:cNvPicPr>
          <p:nvPr/>
        </p:nvPicPr>
        <p:blipFill>
          <a:blip r:embed="rId3">
            <a:extLst/>
          </a:blip>
          <a:stretch>
            <a:fillRect/>
          </a:stretch>
        </p:blipFill>
        <p:spPr>
          <a:xfrm>
            <a:off x="7897800" y="6461795"/>
            <a:ext cx="343974" cy="279649"/>
          </a:xfrm>
          <a:prstGeom prst="rect">
            <a:avLst/>
          </a:prstGeom>
          <a:ln w="12700">
            <a:miter lim="400000"/>
          </a:ln>
        </p:spPr>
      </p:pic>
      <p:pic>
        <p:nvPicPr>
          <p:cNvPr id="186" name="image16.png"/>
          <p:cNvPicPr>
            <a:picLocks noChangeAspect="1"/>
          </p:cNvPicPr>
          <p:nvPr/>
        </p:nvPicPr>
        <p:blipFill>
          <a:blip r:embed="rId4">
            <a:extLst/>
          </a:blip>
          <a:stretch>
            <a:fillRect/>
          </a:stretch>
        </p:blipFill>
        <p:spPr>
          <a:xfrm>
            <a:off x="1767747" y="1528310"/>
            <a:ext cx="7267069" cy="5125083"/>
          </a:xfrm>
          <a:prstGeom prst="rect">
            <a:avLst/>
          </a:prstGeom>
          <a:ln w="12700">
            <a:miter lim="400000"/>
          </a:ln>
        </p:spPr>
      </p:pic>
    </p:spTree>
  </p:cSld>
  <p:clrMapOvr>
    <a:masterClrMapping/>
  </p:clrMapOvr>
  <p:transition spd="slow"/>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808080"/>
        </a:solidFill>
        <a:effectLst/>
      </p:bgPr>
    </p:bg>
    <p:spTree>
      <p:nvGrpSpPr>
        <p:cNvPr id="1" name=""/>
        <p:cNvGrpSpPr/>
        <p:nvPr/>
      </p:nvGrpSpPr>
      <p:grpSpPr>
        <a:xfrm>
          <a:off x="0" y="0"/>
          <a:ext cx="0" cy="0"/>
          <a:chOff x="0" y="0"/>
          <a:chExt cx="0" cy="0"/>
        </a:xfrm>
      </p:grpSpPr>
      <p:sp>
        <p:nvSpPr>
          <p:cNvPr id="188" name="Shape 188"/>
          <p:cNvSpPr>
            <a:spLocks noGrp="1"/>
          </p:cNvSpPr>
          <p:nvPr>
            <p:ph type="title"/>
          </p:nvPr>
        </p:nvSpPr>
        <p:spPr>
          <a:xfrm>
            <a:off x="530193" y="150125"/>
            <a:ext cx="8229601" cy="1066801"/>
          </a:xfrm>
          <a:prstGeom prst="rect">
            <a:avLst/>
          </a:prstGeom>
        </p:spPr>
        <p:txBody>
          <a:bodyPr/>
          <a:lstStyle>
            <a:lvl1pPr>
              <a:defRPr sz="2800"/>
            </a:lvl1pPr>
          </a:lstStyle>
          <a:p>
            <a:r>
              <a:t>Ontologies are used to integrate diverse data post hoc</a:t>
            </a:r>
          </a:p>
        </p:txBody>
      </p:sp>
      <p:pic>
        <p:nvPicPr>
          <p:cNvPr id="189" name="image17.jpg"/>
          <p:cNvPicPr>
            <a:picLocks noChangeAspect="1"/>
          </p:cNvPicPr>
          <p:nvPr/>
        </p:nvPicPr>
        <p:blipFill>
          <a:blip r:embed="rId3">
            <a:extLst/>
          </a:blip>
          <a:stretch>
            <a:fillRect/>
          </a:stretch>
        </p:blipFill>
        <p:spPr>
          <a:xfrm>
            <a:off x="584234" y="1376920"/>
            <a:ext cx="8121522" cy="4409733"/>
          </a:xfrm>
          <a:prstGeom prst="rect">
            <a:avLst/>
          </a:prstGeom>
          <a:ln w="12700">
            <a:miter lim="400000"/>
          </a:ln>
        </p:spPr>
      </p:pic>
      <p:sp>
        <p:nvSpPr>
          <p:cNvPr id="190" name="Shape 190"/>
          <p:cNvSpPr/>
          <p:nvPr/>
        </p:nvSpPr>
        <p:spPr>
          <a:xfrm>
            <a:off x="0" y="6596390"/>
            <a:ext cx="7574506" cy="23927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i="1" cap="all">
                <a:solidFill>
                  <a:srgbClr val="FFFFFF"/>
                </a:solidFill>
                <a:latin typeface="Arial"/>
                <a:ea typeface="Arial"/>
                <a:cs typeface="Arial"/>
                <a:sym typeface="Arial"/>
              </a:defRPr>
            </a:pPr>
            <a:r>
              <a:t>GENETICS </a:t>
            </a:r>
            <a:r>
              <a:rPr cap="none"/>
              <a:t>August 1, 2016 vol. 203 no. 4 1491-1495;https://doi.org/10.1534/genetics.116.188870</a:t>
            </a:r>
          </a:p>
        </p:txBody>
      </p:sp>
      <p:pic>
        <p:nvPicPr>
          <p:cNvPr id="191" name="image18.png"/>
          <p:cNvPicPr>
            <a:picLocks noChangeAspect="1"/>
          </p:cNvPicPr>
          <p:nvPr/>
        </p:nvPicPr>
        <p:blipFill>
          <a:blip r:embed="rId4">
            <a:extLst/>
          </a:blip>
          <a:stretch>
            <a:fillRect/>
          </a:stretch>
        </p:blipFill>
        <p:spPr>
          <a:xfrm>
            <a:off x="7247718" y="5239422"/>
            <a:ext cx="1185082" cy="287920"/>
          </a:xfrm>
          <a:prstGeom prst="rect">
            <a:avLst/>
          </a:prstGeom>
          <a:ln w="12700">
            <a:miter lim="400000"/>
          </a:ln>
        </p:spPr>
      </p:pic>
    </p:spTree>
  </p:cSld>
  <p:clrMapOvr>
    <a:masterClrMapping/>
  </p:clrMapOvr>
  <p:transition spd="slow"/>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 name="Shape 195"/>
          <p:cNvSpPr>
            <a:spLocks noGrp="1"/>
          </p:cNvSpPr>
          <p:nvPr>
            <p:ph type="title"/>
          </p:nvPr>
        </p:nvSpPr>
        <p:spPr>
          <a:xfrm>
            <a:off x="0" y="0"/>
            <a:ext cx="6677891" cy="1066800"/>
          </a:xfrm>
          <a:prstGeom prst="rect">
            <a:avLst/>
          </a:prstGeom>
        </p:spPr>
        <p:txBody>
          <a:bodyPr/>
          <a:lstStyle>
            <a:lvl1pPr>
              <a:defRPr sz="3200"/>
            </a:lvl1pPr>
          </a:lstStyle>
          <a:p>
            <a:r>
              <a:t>Challenges in Ontology Development</a:t>
            </a:r>
          </a:p>
        </p:txBody>
      </p:sp>
      <p:grpSp>
        <p:nvGrpSpPr>
          <p:cNvPr id="237" name="Group 237"/>
          <p:cNvGrpSpPr/>
          <p:nvPr/>
        </p:nvGrpSpPr>
        <p:grpSpPr>
          <a:xfrm>
            <a:off x="213016" y="1343892"/>
            <a:ext cx="8700656" cy="4720905"/>
            <a:chOff x="0" y="0"/>
            <a:chExt cx="8700654" cy="4720904"/>
          </a:xfrm>
        </p:grpSpPr>
        <p:grpSp>
          <p:nvGrpSpPr>
            <p:cNvPr id="198" name="Group 198"/>
            <p:cNvGrpSpPr/>
            <p:nvPr/>
          </p:nvGrpSpPr>
          <p:grpSpPr>
            <a:xfrm>
              <a:off x="137414" y="3751302"/>
              <a:ext cx="563404" cy="828041"/>
              <a:chOff x="0" y="0"/>
              <a:chExt cx="563402" cy="828039"/>
            </a:xfrm>
          </p:grpSpPr>
          <p:sp>
            <p:nvSpPr>
              <p:cNvPr id="196" name="Shape 196"/>
              <p:cNvSpPr/>
              <p:nvPr/>
            </p:nvSpPr>
            <p:spPr>
              <a:xfrm>
                <a:off x="0" y="18117"/>
                <a:ext cx="563403" cy="791805"/>
              </a:xfrm>
              <a:prstGeom prst="rect">
                <a:avLst/>
              </a:prstGeom>
              <a:solidFill>
                <a:srgbClr val="C439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pPr algn="ctr">
                  <a:defRPr sz="4800">
                    <a:solidFill>
                      <a:srgbClr val="FFFFFF"/>
                    </a:solidFill>
                    <a:latin typeface="Impact"/>
                    <a:ea typeface="Impact"/>
                    <a:cs typeface="Impact"/>
                    <a:sym typeface="Impact"/>
                  </a:defRPr>
                </a:pPr>
                <a:endParaRPr/>
              </a:p>
            </p:txBody>
          </p:sp>
          <p:sp>
            <p:nvSpPr>
              <p:cNvPr id="197" name="Shape 197"/>
              <p:cNvSpPr/>
              <p:nvPr/>
            </p:nvSpPr>
            <p:spPr>
              <a:xfrm>
                <a:off x="0" y="-1"/>
                <a:ext cx="563403" cy="8280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sz="4800">
                    <a:solidFill>
                      <a:srgbClr val="FFFFFF"/>
                    </a:solidFill>
                    <a:latin typeface="Impact"/>
                    <a:ea typeface="Impact"/>
                    <a:cs typeface="Impact"/>
                    <a:sym typeface="Impact"/>
                  </a:defRPr>
                </a:lvl1pPr>
              </a:lstStyle>
              <a:p>
                <a:r>
                  <a:t>L</a:t>
                </a:r>
              </a:p>
            </p:txBody>
          </p:sp>
        </p:grpSp>
        <p:grpSp>
          <p:nvGrpSpPr>
            <p:cNvPr id="201" name="Group 201"/>
            <p:cNvGrpSpPr/>
            <p:nvPr/>
          </p:nvGrpSpPr>
          <p:grpSpPr>
            <a:xfrm>
              <a:off x="802887" y="3684234"/>
              <a:ext cx="647838" cy="882995"/>
              <a:chOff x="0" y="0"/>
              <a:chExt cx="647837" cy="882994"/>
            </a:xfrm>
          </p:grpSpPr>
          <p:sp>
            <p:nvSpPr>
              <p:cNvPr id="199" name="Shape 199"/>
              <p:cNvSpPr/>
              <p:nvPr/>
            </p:nvSpPr>
            <p:spPr>
              <a:xfrm rot="21235651">
                <a:off x="42217" y="45595"/>
                <a:ext cx="563404" cy="791805"/>
              </a:xfrm>
              <a:prstGeom prst="rect">
                <a:avLst/>
              </a:prstGeom>
              <a:solidFill>
                <a:srgbClr val="FF5413"/>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pPr algn="ctr">
                  <a:defRPr sz="4800">
                    <a:solidFill>
                      <a:srgbClr val="FFFFFF"/>
                    </a:solidFill>
                    <a:latin typeface="Impact"/>
                    <a:ea typeface="Impact"/>
                    <a:cs typeface="Impact"/>
                    <a:sym typeface="Impact"/>
                  </a:defRPr>
                </a:pPr>
                <a:endParaRPr/>
              </a:p>
            </p:txBody>
          </p:sp>
          <p:sp>
            <p:nvSpPr>
              <p:cNvPr id="200" name="Shape 200"/>
              <p:cNvSpPr/>
              <p:nvPr/>
            </p:nvSpPr>
            <p:spPr>
              <a:xfrm rot="21235651">
                <a:off x="42217" y="27477"/>
                <a:ext cx="563404" cy="8280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sz="4800">
                    <a:solidFill>
                      <a:srgbClr val="FFFFFF"/>
                    </a:solidFill>
                    <a:latin typeface="Impact"/>
                    <a:ea typeface="Impact"/>
                    <a:cs typeface="Impact"/>
                    <a:sym typeface="Impact"/>
                  </a:defRPr>
                </a:lvl1pPr>
              </a:lstStyle>
              <a:p>
                <a:r>
                  <a:t>E</a:t>
                </a:r>
              </a:p>
            </p:txBody>
          </p:sp>
        </p:grpSp>
        <p:grpSp>
          <p:nvGrpSpPr>
            <p:cNvPr id="204" name="Group 204"/>
            <p:cNvGrpSpPr/>
            <p:nvPr/>
          </p:nvGrpSpPr>
          <p:grpSpPr>
            <a:xfrm>
              <a:off x="1449948" y="3463106"/>
              <a:ext cx="807420" cy="968582"/>
              <a:chOff x="0" y="0"/>
              <a:chExt cx="807419" cy="968581"/>
            </a:xfrm>
          </p:grpSpPr>
          <p:sp>
            <p:nvSpPr>
              <p:cNvPr id="202" name="Shape 202"/>
              <p:cNvSpPr/>
              <p:nvPr/>
            </p:nvSpPr>
            <p:spPr>
              <a:xfrm rot="20430425">
                <a:off x="122008" y="88388"/>
                <a:ext cx="563404" cy="791805"/>
              </a:xfrm>
              <a:prstGeom prst="rect">
                <a:avLst/>
              </a:prstGeom>
              <a:solidFill>
                <a:srgbClr val="0D85C9"/>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pPr algn="ctr">
                  <a:defRPr sz="4800">
                    <a:solidFill>
                      <a:srgbClr val="FFFFFF"/>
                    </a:solidFill>
                    <a:latin typeface="Impact"/>
                    <a:ea typeface="Impact"/>
                    <a:cs typeface="Impact"/>
                    <a:sym typeface="Impact"/>
                  </a:defRPr>
                </a:pPr>
                <a:endParaRPr/>
              </a:p>
            </p:txBody>
          </p:sp>
          <p:sp>
            <p:nvSpPr>
              <p:cNvPr id="203" name="Shape 203"/>
              <p:cNvSpPr/>
              <p:nvPr/>
            </p:nvSpPr>
            <p:spPr>
              <a:xfrm rot="20430425">
                <a:off x="122008" y="70270"/>
                <a:ext cx="563404" cy="8280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sz="4800">
                    <a:solidFill>
                      <a:srgbClr val="FFFFFF"/>
                    </a:solidFill>
                    <a:latin typeface="Impact"/>
                    <a:ea typeface="Impact"/>
                    <a:cs typeface="Impact"/>
                    <a:sym typeface="Impact"/>
                  </a:defRPr>
                </a:lvl1pPr>
              </a:lstStyle>
              <a:p>
                <a:r>
                  <a:t>A</a:t>
                </a:r>
              </a:p>
            </p:txBody>
          </p:sp>
        </p:grpSp>
        <p:grpSp>
          <p:nvGrpSpPr>
            <p:cNvPr id="207" name="Group 207"/>
            <p:cNvGrpSpPr/>
            <p:nvPr/>
          </p:nvGrpSpPr>
          <p:grpSpPr>
            <a:xfrm>
              <a:off x="2039828" y="3071989"/>
              <a:ext cx="922263" cy="1001232"/>
              <a:chOff x="0" y="0"/>
              <a:chExt cx="922261" cy="1001230"/>
            </a:xfrm>
          </p:grpSpPr>
          <p:sp>
            <p:nvSpPr>
              <p:cNvPr id="205" name="Shape 205"/>
              <p:cNvSpPr/>
              <p:nvPr/>
            </p:nvSpPr>
            <p:spPr>
              <a:xfrm rot="19630876">
                <a:off x="179429" y="111130"/>
                <a:ext cx="563404" cy="778971"/>
              </a:xfrm>
              <a:prstGeom prst="rect">
                <a:avLst/>
              </a:prstGeom>
              <a:solidFill>
                <a:srgbClr val="C439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pPr algn="ctr">
                  <a:defRPr sz="4800">
                    <a:solidFill>
                      <a:srgbClr val="FFFFFF"/>
                    </a:solidFill>
                    <a:latin typeface="Impact"/>
                    <a:ea typeface="Impact"/>
                    <a:cs typeface="Impact"/>
                    <a:sym typeface="Impact"/>
                  </a:defRPr>
                </a:pPr>
                <a:endParaRPr/>
              </a:p>
            </p:txBody>
          </p:sp>
          <p:sp>
            <p:nvSpPr>
              <p:cNvPr id="206" name="Shape 206"/>
              <p:cNvSpPr/>
              <p:nvPr/>
            </p:nvSpPr>
            <p:spPr>
              <a:xfrm rot="19630876">
                <a:off x="179429" y="86595"/>
                <a:ext cx="563404" cy="8280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sz="4800">
                    <a:solidFill>
                      <a:srgbClr val="FFFFFF"/>
                    </a:solidFill>
                    <a:latin typeface="Impact"/>
                    <a:ea typeface="Impact"/>
                    <a:cs typeface="Impact"/>
                    <a:sym typeface="Impact"/>
                  </a:defRPr>
                </a:lvl1pPr>
              </a:lstStyle>
              <a:p>
                <a:r>
                  <a:t>R</a:t>
                </a:r>
              </a:p>
            </p:txBody>
          </p:sp>
        </p:grpSp>
        <p:grpSp>
          <p:nvGrpSpPr>
            <p:cNvPr id="210" name="Group 210"/>
            <p:cNvGrpSpPr/>
            <p:nvPr/>
          </p:nvGrpSpPr>
          <p:grpSpPr>
            <a:xfrm>
              <a:off x="2577325" y="2585288"/>
              <a:ext cx="974072" cy="961161"/>
              <a:chOff x="0" y="0"/>
              <a:chExt cx="974070" cy="961159"/>
            </a:xfrm>
          </p:grpSpPr>
          <p:sp>
            <p:nvSpPr>
              <p:cNvPr id="208" name="Shape 208"/>
              <p:cNvSpPr/>
              <p:nvPr/>
            </p:nvSpPr>
            <p:spPr>
              <a:xfrm rot="18790618">
                <a:off x="216501" y="68334"/>
                <a:ext cx="541068" cy="824492"/>
              </a:xfrm>
              <a:prstGeom prst="rect">
                <a:avLst/>
              </a:prstGeom>
              <a:solidFill>
                <a:srgbClr val="FF5413"/>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pPr algn="ctr">
                  <a:defRPr sz="4800">
                    <a:solidFill>
                      <a:srgbClr val="FFFFFF"/>
                    </a:solidFill>
                    <a:latin typeface="Impact"/>
                    <a:ea typeface="Impact"/>
                    <a:cs typeface="Impact"/>
                    <a:sym typeface="Impact"/>
                  </a:defRPr>
                </a:pPr>
                <a:endParaRPr/>
              </a:p>
            </p:txBody>
          </p:sp>
          <p:sp>
            <p:nvSpPr>
              <p:cNvPr id="209" name="Shape 209"/>
              <p:cNvSpPr/>
              <p:nvPr/>
            </p:nvSpPr>
            <p:spPr>
              <a:xfrm rot="18790618">
                <a:off x="216501" y="66559"/>
                <a:ext cx="541068" cy="8280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sz="4800">
                    <a:solidFill>
                      <a:srgbClr val="FFFFFF"/>
                    </a:solidFill>
                    <a:latin typeface="Impact"/>
                    <a:ea typeface="Impact"/>
                    <a:cs typeface="Impact"/>
                    <a:sym typeface="Impact"/>
                  </a:defRPr>
                </a:lvl1pPr>
              </a:lstStyle>
              <a:p>
                <a:r>
                  <a:t>N</a:t>
                </a:r>
              </a:p>
            </p:txBody>
          </p:sp>
        </p:grpSp>
        <p:grpSp>
          <p:nvGrpSpPr>
            <p:cNvPr id="213" name="Group 213"/>
            <p:cNvGrpSpPr/>
            <p:nvPr/>
          </p:nvGrpSpPr>
          <p:grpSpPr>
            <a:xfrm>
              <a:off x="2961344" y="2050048"/>
              <a:ext cx="986357" cy="873537"/>
              <a:chOff x="0" y="0"/>
              <a:chExt cx="986355" cy="873536"/>
            </a:xfrm>
          </p:grpSpPr>
          <p:sp>
            <p:nvSpPr>
              <p:cNvPr id="211" name="Shape 211"/>
              <p:cNvSpPr/>
              <p:nvPr/>
            </p:nvSpPr>
            <p:spPr>
              <a:xfrm rot="17931588">
                <a:off x="222644" y="24522"/>
                <a:ext cx="541068" cy="824492"/>
              </a:xfrm>
              <a:prstGeom prst="rect">
                <a:avLst/>
              </a:prstGeom>
              <a:solidFill>
                <a:srgbClr val="0D85C9"/>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pPr algn="ctr">
                  <a:defRPr sz="4800">
                    <a:solidFill>
                      <a:srgbClr val="FFFFFF"/>
                    </a:solidFill>
                    <a:latin typeface="Impact"/>
                    <a:ea typeface="Impact"/>
                    <a:cs typeface="Impact"/>
                    <a:sym typeface="Impact"/>
                  </a:defRPr>
                </a:pPr>
                <a:endParaRPr/>
              </a:p>
            </p:txBody>
          </p:sp>
          <p:sp>
            <p:nvSpPr>
              <p:cNvPr id="212" name="Shape 212"/>
              <p:cNvSpPr/>
              <p:nvPr/>
            </p:nvSpPr>
            <p:spPr>
              <a:xfrm rot="17931588">
                <a:off x="222644" y="22748"/>
                <a:ext cx="541068" cy="8280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sz="4800">
                    <a:solidFill>
                      <a:srgbClr val="FFFFFF"/>
                    </a:solidFill>
                    <a:latin typeface="Impact"/>
                    <a:ea typeface="Impact"/>
                    <a:cs typeface="Impact"/>
                    <a:sym typeface="Impact"/>
                  </a:defRPr>
                </a:lvl1pPr>
              </a:lstStyle>
              <a:p>
                <a:r>
                  <a:t>I</a:t>
                </a:r>
              </a:p>
            </p:txBody>
          </p:sp>
        </p:grpSp>
        <p:grpSp>
          <p:nvGrpSpPr>
            <p:cNvPr id="216" name="Group 216"/>
            <p:cNvGrpSpPr/>
            <p:nvPr/>
          </p:nvGrpSpPr>
          <p:grpSpPr>
            <a:xfrm>
              <a:off x="3408809" y="1378141"/>
              <a:ext cx="970299" cy="993662"/>
              <a:chOff x="0" y="0"/>
              <a:chExt cx="970297" cy="993661"/>
            </a:xfrm>
          </p:grpSpPr>
          <p:sp>
            <p:nvSpPr>
              <p:cNvPr id="214" name="Shape 214"/>
              <p:cNvSpPr/>
              <p:nvPr/>
            </p:nvSpPr>
            <p:spPr>
              <a:xfrm rot="19114750">
                <a:off x="203447" y="107345"/>
                <a:ext cx="563404" cy="778971"/>
              </a:xfrm>
              <a:prstGeom prst="rect">
                <a:avLst/>
              </a:prstGeom>
              <a:solidFill>
                <a:srgbClr val="C439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pPr algn="ctr">
                  <a:defRPr>
                    <a:solidFill>
                      <a:srgbClr val="FFFFFF"/>
                    </a:solidFill>
                  </a:defRPr>
                </a:pPr>
                <a:endParaRPr/>
              </a:p>
            </p:txBody>
          </p:sp>
          <p:sp>
            <p:nvSpPr>
              <p:cNvPr id="215" name="Shape 215"/>
              <p:cNvSpPr/>
              <p:nvPr/>
            </p:nvSpPr>
            <p:spPr>
              <a:xfrm rot="19114750">
                <a:off x="203447" y="82810"/>
                <a:ext cx="563404" cy="8280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sz="4800">
                    <a:solidFill>
                      <a:srgbClr val="FFFFFF"/>
                    </a:solidFill>
                    <a:latin typeface="Impact"/>
                    <a:ea typeface="Impact"/>
                    <a:cs typeface="Impact"/>
                    <a:sym typeface="Impact"/>
                  </a:defRPr>
                </a:lvl1pPr>
              </a:lstStyle>
              <a:p>
                <a:r>
                  <a:t>N</a:t>
                </a:r>
              </a:p>
            </p:txBody>
          </p:sp>
        </p:grpSp>
        <p:grpSp>
          <p:nvGrpSpPr>
            <p:cNvPr id="219" name="Group 219"/>
            <p:cNvGrpSpPr/>
            <p:nvPr/>
          </p:nvGrpSpPr>
          <p:grpSpPr>
            <a:xfrm>
              <a:off x="3991403" y="920370"/>
              <a:ext cx="965803" cy="995705"/>
              <a:chOff x="0" y="0"/>
              <a:chExt cx="965801" cy="995704"/>
            </a:xfrm>
          </p:grpSpPr>
          <p:sp>
            <p:nvSpPr>
              <p:cNvPr id="217" name="Shape 217"/>
              <p:cNvSpPr/>
              <p:nvPr/>
            </p:nvSpPr>
            <p:spPr>
              <a:xfrm rot="19174966">
                <a:off x="201199" y="101950"/>
                <a:ext cx="563404" cy="791805"/>
              </a:xfrm>
              <a:prstGeom prst="rect">
                <a:avLst/>
              </a:prstGeom>
              <a:solidFill>
                <a:srgbClr val="FF5413"/>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pPr algn="ctr">
                  <a:defRPr>
                    <a:solidFill>
                      <a:srgbClr val="FFFFFF"/>
                    </a:solidFill>
                  </a:defRPr>
                </a:pPr>
                <a:endParaRPr/>
              </a:p>
            </p:txBody>
          </p:sp>
          <p:sp>
            <p:nvSpPr>
              <p:cNvPr id="218" name="Shape 218"/>
              <p:cNvSpPr/>
              <p:nvPr/>
            </p:nvSpPr>
            <p:spPr>
              <a:xfrm rot="19174966">
                <a:off x="201199" y="83832"/>
                <a:ext cx="563404" cy="8280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sz="4800">
                    <a:solidFill>
                      <a:srgbClr val="FFFFFF"/>
                    </a:solidFill>
                    <a:latin typeface="Impact"/>
                    <a:ea typeface="Impact"/>
                    <a:cs typeface="Impact"/>
                    <a:sym typeface="Impact"/>
                  </a:defRPr>
                </a:lvl1pPr>
              </a:lstStyle>
              <a:p>
                <a:r>
                  <a:t>G</a:t>
                </a:r>
              </a:p>
            </p:txBody>
          </p:sp>
        </p:grpSp>
        <p:sp>
          <p:nvSpPr>
            <p:cNvPr id="220" name="Shape 220"/>
            <p:cNvSpPr/>
            <p:nvPr/>
          </p:nvSpPr>
          <p:spPr>
            <a:xfrm flipH="1">
              <a:off x="-1" y="0"/>
              <a:ext cx="2" cy="4720905"/>
            </a:xfrm>
            <a:prstGeom prst="line">
              <a:avLst/>
            </a:prstGeom>
            <a:noFill/>
            <a:ln w="76200" cap="flat">
              <a:solidFill>
                <a:srgbClr val="000000"/>
              </a:solidFill>
              <a:prstDash val="solid"/>
              <a:round/>
            </a:ln>
            <a:effectLst>
              <a:outerShdw blurRad="38100" dist="20000" dir="5400000" rotWithShape="0">
                <a:srgbClr val="000000">
                  <a:alpha val="38000"/>
                </a:srgbClr>
              </a:outerShdw>
            </a:effectLst>
          </p:spPr>
          <p:txBody>
            <a:bodyPr wrap="square" lIns="45719" tIns="45719" rIns="45719" bIns="45719" numCol="1" anchor="t">
              <a:noAutofit/>
            </a:bodyPr>
            <a:lstStyle/>
            <a:p>
              <a:endParaRPr/>
            </a:p>
          </p:txBody>
        </p:sp>
        <p:sp>
          <p:nvSpPr>
            <p:cNvPr id="221" name="Shape 221"/>
            <p:cNvSpPr/>
            <p:nvPr/>
          </p:nvSpPr>
          <p:spPr>
            <a:xfrm flipH="1" flipV="1">
              <a:off x="13854" y="4679995"/>
              <a:ext cx="8686801" cy="13200"/>
            </a:xfrm>
            <a:prstGeom prst="line">
              <a:avLst/>
            </a:prstGeom>
            <a:noFill/>
            <a:ln w="76200" cap="flat">
              <a:solidFill>
                <a:srgbClr val="000000"/>
              </a:solidFill>
              <a:prstDash val="solid"/>
              <a:round/>
            </a:ln>
            <a:effectLst>
              <a:outerShdw blurRad="38100" dist="20000" dir="5400000" rotWithShape="0">
                <a:srgbClr val="000000">
                  <a:alpha val="38000"/>
                </a:srgbClr>
              </a:outerShdw>
            </a:effectLst>
          </p:spPr>
          <p:txBody>
            <a:bodyPr wrap="square" lIns="45719" tIns="45719" rIns="45719" bIns="45719" numCol="1" anchor="t">
              <a:noAutofit/>
            </a:bodyPr>
            <a:lstStyle/>
            <a:p>
              <a:endParaRPr/>
            </a:p>
          </p:txBody>
        </p:sp>
        <p:grpSp>
          <p:nvGrpSpPr>
            <p:cNvPr id="224" name="Group 224"/>
            <p:cNvGrpSpPr/>
            <p:nvPr/>
          </p:nvGrpSpPr>
          <p:grpSpPr>
            <a:xfrm>
              <a:off x="5079647" y="581375"/>
              <a:ext cx="723919" cy="927449"/>
              <a:chOff x="0" y="0"/>
              <a:chExt cx="723917" cy="927448"/>
            </a:xfrm>
          </p:grpSpPr>
          <p:sp>
            <p:nvSpPr>
              <p:cNvPr id="222" name="Shape 222"/>
              <p:cNvSpPr/>
              <p:nvPr/>
            </p:nvSpPr>
            <p:spPr>
              <a:xfrm rot="20876688">
                <a:off x="80257" y="67822"/>
                <a:ext cx="563404" cy="791805"/>
              </a:xfrm>
              <a:prstGeom prst="rect">
                <a:avLst/>
              </a:prstGeom>
              <a:solidFill>
                <a:srgbClr val="0D85C9"/>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pPr algn="ctr">
                  <a:defRPr>
                    <a:solidFill>
                      <a:srgbClr val="FFFFFF"/>
                    </a:solidFill>
                  </a:defRPr>
                </a:pPr>
                <a:endParaRPr/>
              </a:p>
            </p:txBody>
          </p:sp>
          <p:sp>
            <p:nvSpPr>
              <p:cNvPr id="223" name="Shape 223"/>
              <p:cNvSpPr/>
              <p:nvPr/>
            </p:nvSpPr>
            <p:spPr>
              <a:xfrm rot="20876688">
                <a:off x="80257" y="49704"/>
                <a:ext cx="563404" cy="8280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sz="4800">
                    <a:solidFill>
                      <a:srgbClr val="FFFFFF"/>
                    </a:solidFill>
                    <a:latin typeface="Impact"/>
                    <a:ea typeface="Impact"/>
                    <a:cs typeface="Impact"/>
                    <a:sym typeface="Impact"/>
                  </a:defRPr>
                </a:lvl1pPr>
              </a:lstStyle>
              <a:p>
                <a:r>
                  <a:t>C</a:t>
                </a:r>
              </a:p>
            </p:txBody>
          </p:sp>
        </p:grpSp>
        <p:grpSp>
          <p:nvGrpSpPr>
            <p:cNvPr id="227" name="Group 227"/>
            <p:cNvGrpSpPr/>
            <p:nvPr/>
          </p:nvGrpSpPr>
          <p:grpSpPr>
            <a:xfrm>
              <a:off x="7160832" y="482011"/>
              <a:ext cx="563404" cy="828041"/>
              <a:chOff x="0" y="0"/>
              <a:chExt cx="563402" cy="828039"/>
            </a:xfrm>
          </p:grpSpPr>
          <p:sp>
            <p:nvSpPr>
              <p:cNvPr id="225" name="Shape 225"/>
              <p:cNvSpPr/>
              <p:nvPr/>
            </p:nvSpPr>
            <p:spPr>
              <a:xfrm>
                <a:off x="0" y="18117"/>
                <a:ext cx="563403" cy="791805"/>
              </a:xfrm>
              <a:prstGeom prst="rect">
                <a:avLst/>
              </a:prstGeom>
              <a:solidFill>
                <a:srgbClr val="0D85C9"/>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pPr algn="ctr">
                  <a:defRPr sz="4800">
                    <a:solidFill>
                      <a:srgbClr val="FFFFFF"/>
                    </a:solidFill>
                    <a:latin typeface="Impact"/>
                    <a:ea typeface="Impact"/>
                    <a:cs typeface="Impact"/>
                    <a:sym typeface="Impact"/>
                  </a:defRPr>
                </a:pPr>
                <a:endParaRPr/>
              </a:p>
            </p:txBody>
          </p:sp>
          <p:sp>
            <p:nvSpPr>
              <p:cNvPr id="226" name="Shape 226"/>
              <p:cNvSpPr/>
              <p:nvPr/>
            </p:nvSpPr>
            <p:spPr>
              <a:xfrm>
                <a:off x="0" y="-1"/>
                <a:ext cx="563403" cy="8280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sz="4800">
                    <a:solidFill>
                      <a:srgbClr val="FFFFFF"/>
                    </a:solidFill>
                    <a:latin typeface="Impact"/>
                    <a:ea typeface="Impact"/>
                    <a:cs typeface="Impact"/>
                    <a:sym typeface="Impact"/>
                  </a:defRPr>
                </a:lvl1pPr>
              </a:lstStyle>
              <a:p>
                <a:r>
                  <a:t>V</a:t>
                </a:r>
              </a:p>
            </p:txBody>
          </p:sp>
        </p:grpSp>
        <p:grpSp>
          <p:nvGrpSpPr>
            <p:cNvPr id="230" name="Group 230"/>
            <p:cNvGrpSpPr/>
            <p:nvPr/>
          </p:nvGrpSpPr>
          <p:grpSpPr>
            <a:xfrm>
              <a:off x="5817854" y="517476"/>
              <a:ext cx="644589" cy="880980"/>
              <a:chOff x="0" y="0"/>
              <a:chExt cx="644588" cy="880979"/>
            </a:xfrm>
          </p:grpSpPr>
          <p:sp>
            <p:nvSpPr>
              <p:cNvPr id="228" name="Shape 228"/>
              <p:cNvSpPr/>
              <p:nvPr/>
            </p:nvSpPr>
            <p:spPr>
              <a:xfrm rot="21250248">
                <a:off x="40592" y="51004"/>
                <a:ext cx="563404" cy="778971"/>
              </a:xfrm>
              <a:prstGeom prst="rect">
                <a:avLst/>
              </a:prstGeom>
              <a:solidFill>
                <a:srgbClr val="C439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pPr algn="ctr">
                  <a:defRPr sz="4800">
                    <a:solidFill>
                      <a:srgbClr val="FFFFFF"/>
                    </a:solidFill>
                    <a:latin typeface="Impact"/>
                    <a:ea typeface="Impact"/>
                    <a:cs typeface="Impact"/>
                    <a:sym typeface="Impact"/>
                  </a:defRPr>
                </a:pPr>
                <a:endParaRPr/>
              </a:p>
            </p:txBody>
          </p:sp>
          <p:sp>
            <p:nvSpPr>
              <p:cNvPr id="229" name="Shape 229"/>
              <p:cNvSpPr/>
              <p:nvPr/>
            </p:nvSpPr>
            <p:spPr>
              <a:xfrm rot="21250248">
                <a:off x="40592" y="26469"/>
                <a:ext cx="563404" cy="8280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sz="4800">
                    <a:solidFill>
                      <a:srgbClr val="FFFFFF"/>
                    </a:solidFill>
                    <a:latin typeface="Impact"/>
                    <a:ea typeface="Impact"/>
                    <a:cs typeface="Impact"/>
                    <a:sym typeface="Impact"/>
                  </a:defRPr>
                </a:lvl1pPr>
              </a:lstStyle>
              <a:p>
                <a:r>
                  <a:t>U</a:t>
                </a:r>
              </a:p>
            </p:txBody>
          </p:sp>
        </p:grpSp>
        <p:grpSp>
          <p:nvGrpSpPr>
            <p:cNvPr id="233" name="Group 233"/>
            <p:cNvGrpSpPr/>
            <p:nvPr/>
          </p:nvGrpSpPr>
          <p:grpSpPr>
            <a:xfrm>
              <a:off x="6484405" y="481409"/>
              <a:ext cx="609314" cy="858568"/>
              <a:chOff x="0" y="0"/>
              <a:chExt cx="609313" cy="858566"/>
            </a:xfrm>
          </p:grpSpPr>
          <p:sp>
            <p:nvSpPr>
              <p:cNvPr id="231" name="Shape 231"/>
              <p:cNvSpPr/>
              <p:nvPr/>
            </p:nvSpPr>
            <p:spPr>
              <a:xfrm rot="21405549">
                <a:off x="22955" y="33381"/>
                <a:ext cx="563404" cy="791805"/>
              </a:xfrm>
              <a:prstGeom prst="rect">
                <a:avLst/>
              </a:prstGeom>
              <a:solidFill>
                <a:srgbClr val="FF5413"/>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pPr algn="ctr">
                  <a:defRPr sz="4800">
                    <a:solidFill>
                      <a:srgbClr val="FFFFFF"/>
                    </a:solidFill>
                    <a:latin typeface="Impact"/>
                    <a:ea typeface="Impact"/>
                    <a:cs typeface="Impact"/>
                    <a:sym typeface="Impact"/>
                  </a:defRPr>
                </a:pPr>
                <a:endParaRPr/>
              </a:p>
            </p:txBody>
          </p:sp>
          <p:sp>
            <p:nvSpPr>
              <p:cNvPr id="232" name="Shape 232"/>
              <p:cNvSpPr/>
              <p:nvPr/>
            </p:nvSpPr>
            <p:spPr>
              <a:xfrm rot="21405549">
                <a:off x="22955" y="15263"/>
                <a:ext cx="563404" cy="8280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sz="4800">
                    <a:solidFill>
                      <a:srgbClr val="FFFFFF"/>
                    </a:solidFill>
                    <a:latin typeface="Impact"/>
                    <a:ea typeface="Impact"/>
                    <a:cs typeface="Impact"/>
                    <a:sym typeface="Impact"/>
                  </a:defRPr>
                </a:lvl1pPr>
              </a:lstStyle>
              <a:p>
                <a:r>
                  <a:t>R</a:t>
                </a:r>
              </a:p>
            </p:txBody>
          </p:sp>
        </p:grpSp>
        <p:grpSp>
          <p:nvGrpSpPr>
            <p:cNvPr id="236" name="Group 236"/>
            <p:cNvGrpSpPr/>
            <p:nvPr/>
          </p:nvGrpSpPr>
          <p:grpSpPr>
            <a:xfrm>
              <a:off x="7821806" y="494922"/>
              <a:ext cx="563404" cy="828041"/>
              <a:chOff x="0" y="0"/>
              <a:chExt cx="563402" cy="828039"/>
            </a:xfrm>
          </p:grpSpPr>
          <p:sp>
            <p:nvSpPr>
              <p:cNvPr id="234" name="Shape 234"/>
              <p:cNvSpPr/>
              <p:nvPr/>
            </p:nvSpPr>
            <p:spPr>
              <a:xfrm>
                <a:off x="0" y="18117"/>
                <a:ext cx="563403" cy="791805"/>
              </a:xfrm>
              <a:prstGeom prst="rect">
                <a:avLst/>
              </a:prstGeom>
              <a:solidFill>
                <a:srgbClr val="C439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pPr algn="ctr">
                  <a:defRPr>
                    <a:solidFill>
                      <a:srgbClr val="FFFFFF"/>
                    </a:solidFill>
                  </a:defRPr>
                </a:pPr>
                <a:endParaRPr/>
              </a:p>
            </p:txBody>
          </p:sp>
          <p:sp>
            <p:nvSpPr>
              <p:cNvPr id="235" name="Shape 235"/>
              <p:cNvSpPr/>
              <p:nvPr/>
            </p:nvSpPr>
            <p:spPr>
              <a:xfrm>
                <a:off x="0" y="-1"/>
                <a:ext cx="563403" cy="8280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sz="4800">
                    <a:solidFill>
                      <a:srgbClr val="FFFFFF"/>
                    </a:solidFill>
                    <a:latin typeface="Impact"/>
                    <a:ea typeface="Impact"/>
                    <a:cs typeface="Impact"/>
                    <a:sym typeface="Impact"/>
                  </a:defRPr>
                </a:lvl1pPr>
              </a:lstStyle>
              <a:p>
                <a:r>
                  <a:t>E</a:t>
                </a:r>
              </a:p>
            </p:txBody>
          </p:sp>
        </p:grpSp>
      </p:grpSp>
      <p:sp>
        <p:nvSpPr>
          <p:cNvPr id="238" name="Shape 238"/>
          <p:cNvSpPr/>
          <p:nvPr/>
        </p:nvSpPr>
        <p:spPr>
          <a:xfrm>
            <a:off x="5214935" y="3306057"/>
            <a:ext cx="3771653" cy="212783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marL="285750" indent="-285750">
              <a:buClr>
                <a:srgbClr val="C43900"/>
              </a:buClr>
              <a:buSzPct val="100000"/>
              <a:buFont typeface="Wingdings"/>
              <a:buChar char="▪"/>
              <a:defRPr sz="2000">
                <a:latin typeface="Arial"/>
                <a:ea typeface="Arial"/>
                <a:cs typeface="Arial"/>
                <a:sym typeface="Arial"/>
              </a:defRPr>
            </a:pPr>
            <a:r>
              <a:t>Ontology development tools require specialized expertise</a:t>
            </a:r>
          </a:p>
          <a:p>
            <a:pPr marL="285750" indent="-285750">
              <a:buClr>
                <a:srgbClr val="C43900"/>
              </a:buClr>
              <a:buSzPct val="100000"/>
              <a:buFont typeface="Wingdings"/>
              <a:buChar char="▪"/>
              <a:defRPr sz="2000">
                <a:latin typeface="Arial"/>
                <a:ea typeface="Arial"/>
                <a:cs typeface="Arial"/>
                <a:sym typeface="Arial"/>
              </a:defRPr>
            </a:pPr>
            <a:endParaRPr/>
          </a:p>
          <a:p>
            <a:pPr marL="285750" indent="-285750">
              <a:buClr>
                <a:srgbClr val="C43900"/>
              </a:buClr>
              <a:buSzPct val="100000"/>
              <a:buFont typeface="Wingdings"/>
              <a:buChar char="▪"/>
              <a:defRPr sz="2000">
                <a:latin typeface="Arial"/>
                <a:ea typeface="Arial"/>
                <a:cs typeface="Arial"/>
                <a:sym typeface="Arial"/>
              </a:defRPr>
            </a:pPr>
            <a:r>
              <a:t>Difficult for domain experts to contribute to or develop community ontologies</a:t>
            </a:r>
          </a:p>
        </p:txBody>
      </p:sp>
    </p:spTree>
  </p:cSld>
  <p:clrMapOvr>
    <a:masterClrMapping/>
  </p:clrMapOvr>
  <p:transition spd="slow"/>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4" name="Group 244"/>
          <p:cNvGrpSpPr/>
          <p:nvPr/>
        </p:nvGrpSpPr>
        <p:grpSpPr>
          <a:xfrm>
            <a:off x="887896" y="2590801"/>
            <a:ext cx="7932375" cy="581892"/>
            <a:chOff x="0" y="0"/>
            <a:chExt cx="7932373" cy="581891"/>
          </a:xfrm>
        </p:grpSpPr>
        <p:sp>
          <p:nvSpPr>
            <p:cNvPr id="242" name="Shape 242"/>
            <p:cNvSpPr/>
            <p:nvPr/>
          </p:nvSpPr>
          <p:spPr>
            <a:xfrm>
              <a:off x="0" y="-1"/>
              <a:ext cx="7932374" cy="581893"/>
            </a:xfrm>
            <a:prstGeom prst="rect">
              <a:avLst/>
            </a:prstGeom>
            <a:solidFill>
              <a:srgbClr val="0F5680"/>
            </a:solidFill>
            <a:ln w="9525" cap="flat">
              <a:solidFill>
                <a:srgbClr val="4A7EBB"/>
              </a:solidFill>
              <a:prstDash val="solid"/>
              <a:round/>
            </a:ln>
            <a:effectLst/>
          </p:spPr>
          <p:txBody>
            <a:bodyPr wrap="square" lIns="45719" tIns="45719" rIns="45719" bIns="45719" numCol="1" anchor="ctr">
              <a:noAutofit/>
            </a:bodyPr>
            <a:lstStyle/>
            <a:p>
              <a:pPr algn="ctr">
                <a:defRPr sz="2400">
                  <a:solidFill>
                    <a:srgbClr val="FFFFFF"/>
                  </a:solidFill>
                  <a:latin typeface="Arial"/>
                  <a:ea typeface="Arial"/>
                  <a:cs typeface="Arial"/>
                  <a:sym typeface="Arial"/>
                </a:defRPr>
              </a:pPr>
              <a:endParaRPr/>
            </a:p>
          </p:txBody>
        </p:sp>
        <p:sp>
          <p:nvSpPr>
            <p:cNvPr id="243" name="Shape 243"/>
            <p:cNvSpPr/>
            <p:nvPr/>
          </p:nvSpPr>
          <p:spPr>
            <a:xfrm>
              <a:off x="0" y="72411"/>
              <a:ext cx="7932374" cy="43706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sz="2400">
                  <a:solidFill>
                    <a:srgbClr val="FFFFFF"/>
                  </a:solidFill>
                  <a:latin typeface="Arial"/>
                  <a:ea typeface="Arial"/>
                  <a:cs typeface="Arial"/>
                  <a:sym typeface="Arial"/>
                </a:defRPr>
              </a:lvl1pPr>
            </a:lstStyle>
            <a:p>
              <a:r>
                <a:t>Enable domain experts to express their concepts</a:t>
              </a:r>
            </a:p>
          </p:txBody>
        </p:sp>
      </p:grpSp>
      <p:sp>
        <p:nvSpPr>
          <p:cNvPr id="245" name="Shape 245"/>
          <p:cNvSpPr>
            <a:spLocks noGrp="1"/>
          </p:cNvSpPr>
          <p:nvPr>
            <p:ph type="title"/>
          </p:nvPr>
        </p:nvSpPr>
        <p:spPr>
          <a:xfrm>
            <a:off x="110836" y="0"/>
            <a:ext cx="6567055" cy="1066800"/>
          </a:xfrm>
          <a:prstGeom prst="rect">
            <a:avLst/>
          </a:prstGeom>
        </p:spPr>
        <p:txBody>
          <a:bodyPr/>
          <a:lstStyle>
            <a:lvl1pPr defTabSz="406908">
              <a:defRPr sz="2848"/>
            </a:lvl1pPr>
          </a:lstStyle>
          <a:p>
            <a:r>
              <a:t>Our approach: A New Kind of Table Editor</a:t>
            </a:r>
          </a:p>
        </p:txBody>
      </p:sp>
      <p:grpSp>
        <p:nvGrpSpPr>
          <p:cNvPr id="248" name="Group 248"/>
          <p:cNvGrpSpPr/>
          <p:nvPr/>
        </p:nvGrpSpPr>
        <p:grpSpPr>
          <a:xfrm>
            <a:off x="887896" y="3562470"/>
            <a:ext cx="7932374" cy="581892"/>
            <a:chOff x="0" y="0"/>
            <a:chExt cx="7932373" cy="581891"/>
          </a:xfrm>
        </p:grpSpPr>
        <p:sp>
          <p:nvSpPr>
            <p:cNvPr id="246" name="Shape 246"/>
            <p:cNvSpPr/>
            <p:nvPr/>
          </p:nvSpPr>
          <p:spPr>
            <a:xfrm>
              <a:off x="0" y="-1"/>
              <a:ext cx="7932374" cy="581893"/>
            </a:xfrm>
            <a:prstGeom prst="rect">
              <a:avLst/>
            </a:prstGeom>
            <a:solidFill>
              <a:srgbClr val="0F5680"/>
            </a:solidFill>
            <a:ln w="9525" cap="flat">
              <a:solidFill>
                <a:srgbClr val="4A7EBB"/>
              </a:solidFill>
              <a:prstDash val="solid"/>
              <a:round/>
            </a:ln>
            <a:effectLst/>
          </p:spPr>
          <p:txBody>
            <a:bodyPr wrap="square" lIns="45719" tIns="45719" rIns="45719" bIns="45719" numCol="1" anchor="ctr">
              <a:noAutofit/>
            </a:bodyPr>
            <a:lstStyle/>
            <a:p>
              <a:pPr algn="ctr">
                <a:defRPr sz="2400">
                  <a:solidFill>
                    <a:srgbClr val="FFFFFF"/>
                  </a:solidFill>
                  <a:latin typeface="Arial"/>
                  <a:ea typeface="Arial"/>
                  <a:cs typeface="Arial"/>
                  <a:sym typeface="Arial"/>
                </a:defRPr>
              </a:pPr>
              <a:endParaRPr/>
            </a:p>
          </p:txBody>
        </p:sp>
        <p:sp>
          <p:nvSpPr>
            <p:cNvPr id="247" name="Shape 247"/>
            <p:cNvSpPr/>
            <p:nvPr/>
          </p:nvSpPr>
          <p:spPr>
            <a:xfrm>
              <a:off x="0" y="72411"/>
              <a:ext cx="7932374" cy="43706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sz="2400">
                  <a:solidFill>
                    <a:srgbClr val="FFFFFF"/>
                  </a:solidFill>
                  <a:latin typeface="Arial"/>
                  <a:ea typeface="Arial"/>
                  <a:cs typeface="Arial"/>
                  <a:sym typeface="Arial"/>
                </a:defRPr>
              </a:lvl1pPr>
            </a:lstStyle>
            <a:p>
              <a:r>
                <a:t>Familiarity and ease of use (ie table-based editing)</a:t>
              </a:r>
            </a:p>
          </p:txBody>
        </p:sp>
      </p:grpSp>
      <p:grpSp>
        <p:nvGrpSpPr>
          <p:cNvPr id="251" name="Group 251"/>
          <p:cNvGrpSpPr/>
          <p:nvPr/>
        </p:nvGrpSpPr>
        <p:grpSpPr>
          <a:xfrm>
            <a:off x="887896" y="4554875"/>
            <a:ext cx="7932375" cy="722615"/>
            <a:chOff x="0" y="0"/>
            <a:chExt cx="7932373" cy="722614"/>
          </a:xfrm>
        </p:grpSpPr>
        <p:sp>
          <p:nvSpPr>
            <p:cNvPr id="249" name="Shape 249"/>
            <p:cNvSpPr/>
            <p:nvPr/>
          </p:nvSpPr>
          <p:spPr>
            <a:xfrm>
              <a:off x="-1" y="-1"/>
              <a:ext cx="7932375" cy="722616"/>
            </a:xfrm>
            <a:prstGeom prst="rect">
              <a:avLst/>
            </a:prstGeom>
            <a:solidFill>
              <a:srgbClr val="0F5680"/>
            </a:solidFill>
            <a:ln w="9525" cap="flat">
              <a:solidFill>
                <a:srgbClr val="4A7EBB"/>
              </a:solidFill>
              <a:prstDash val="solid"/>
              <a:round/>
            </a:ln>
            <a:effectLst/>
          </p:spPr>
          <p:txBody>
            <a:bodyPr wrap="square" lIns="45719" tIns="45719" rIns="45719" bIns="45719" numCol="1" anchor="ctr">
              <a:noAutofit/>
            </a:bodyPr>
            <a:lstStyle/>
            <a:p>
              <a:pPr algn="ctr">
                <a:defRPr sz="2400">
                  <a:solidFill>
                    <a:srgbClr val="FFFFFF"/>
                  </a:solidFill>
                  <a:latin typeface="Arial"/>
                  <a:ea typeface="Arial"/>
                  <a:cs typeface="Arial"/>
                  <a:sym typeface="Arial"/>
                </a:defRPr>
              </a:pPr>
              <a:endParaRPr/>
            </a:p>
          </p:txBody>
        </p:sp>
        <p:sp>
          <p:nvSpPr>
            <p:cNvPr id="250" name="Shape 250"/>
            <p:cNvSpPr/>
            <p:nvPr/>
          </p:nvSpPr>
          <p:spPr>
            <a:xfrm>
              <a:off x="-1" y="142772"/>
              <a:ext cx="7932375" cy="43707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indent="285750" algn="ctr">
                <a:defRPr sz="2400">
                  <a:solidFill>
                    <a:srgbClr val="FFFFFF"/>
                  </a:solidFill>
                  <a:latin typeface="Arial"/>
                  <a:ea typeface="Arial"/>
                  <a:cs typeface="Arial"/>
                  <a:sym typeface="Arial"/>
                </a:defRPr>
              </a:lvl1pPr>
            </a:lstStyle>
            <a:p>
              <a:r>
                <a:t>Ensure output of clean linked data in a standard format</a:t>
              </a:r>
            </a:p>
          </p:txBody>
        </p:sp>
      </p:grpSp>
      <p:sp>
        <p:nvSpPr>
          <p:cNvPr id="252" name="Shape 252"/>
          <p:cNvSpPr/>
          <p:nvPr/>
        </p:nvSpPr>
        <p:spPr>
          <a:xfrm>
            <a:off x="1027624" y="1969521"/>
            <a:ext cx="3009365" cy="5232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ctr">
              <a:defRPr sz="2800" b="1">
                <a:latin typeface="Kelson Sans"/>
                <a:ea typeface="Kelson Sans"/>
                <a:cs typeface="Kelson Sans"/>
                <a:sym typeface="Kelson Sans"/>
              </a:defRPr>
            </a:lvl1pPr>
          </a:lstStyle>
          <a:p>
            <a:r>
              <a:t>Desired features:</a:t>
            </a:r>
          </a:p>
        </p:txBody>
      </p:sp>
      <p:sp>
        <p:nvSpPr>
          <p:cNvPr id="253" name="Shape 253"/>
          <p:cNvSpPr/>
          <p:nvPr/>
        </p:nvSpPr>
        <p:spPr>
          <a:xfrm>
            <a:off x="236733" y="4462734"/>
            <a:ext cx="953555" cy="906899"/>
          </a:xfrm>
          <a:prstGeom prst="ellipse">
            <a:avLst/>
          </a:prstGeom>
          <a:solidFill>
            <a:srgbClr val="0B456C"/>
          </a:solidFill>
          <a:ln>
            <a:solidFill>
              <a:srgbClr val="FFFFFF"/>
            </a:solidFill>
          </a:ln>
          <a:effectLst>
            <a:outerShdw blurRad="38100" dist="23000" dir="5400000" rotWithShape="0">
              <a:srgbClr val="000000">
                <a:alpha val="35000"/>
              </a:srgbClr>
            </a:outerShdw>
          </a:effectLst>
        </p:spPr>
        <p:txBody>
          <a:bodyPr lIns="45719" rIns="45719" anchor="ctr"/>
          <a:lstStyle/>
          <a:p>
            <a:pPr algn="ctr">
              <a:defRPr>
                <a:solidFill>
                  <a:srgbClr val="FFFFFF"/>
                </a:solidFill>
              </a:defRPr>
            </a:pPr>
            <a:endParaRPr/>
          </a:p>
        </p:txBody>
      </p:sp>
      <p:sp>
        <p:nvSpPr>
          <p:cNvPr id="254" name="Shape 254"/>
          <p:cNvSpPr/>
          <p:nvPr/>
        </p:nvSpPr>
        <p:spPr>
          <a:xfrm>
            <a:off x="333716" y="4662489"/>
            <a:ext cx="953555" cy="5740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3200" b="1">
                <a:solidFill>
                  <a:srgbClr val="FF5413"/>
                </a:solidFill>
                <a:latin typeface="Blackoak Std"/>
                <a:ea typeface="Blackoak Std"/>
                <a:cs typeface="Blackoak Std"/>
                <a:sym typeface="Blackoak Std"/>
              </a:defRPr>
            </a:lvl1pPr>
          </a:lstStyle>
          <a:p>
            <a:r>
              <a:t>3</a:t>
            </a:r>
          </a:p>
        </p:txBody>
      </p:sp>
      <p:sp>
        <p:nvSpPr>
          <p:cNvPr id="255" name="Shape 255"/>
          <p:cNvSpPr/>
          <p:nvPr/>
        </p:nvSpPr>
        <p:spPr>
          <a:xfrm>
            <a:off x="236730" y="2411690"/>
            <a:ext cx="953556" cy="906899"/>
          </a:xfrm>
          <a:prstGeom prst="ellipse">
            <a:avLst/>
          </a:prstGeom>
          <a:solidFill>
            <a:srgbClr val="0B456C"/>
          </a:solidFill>
          <a:ln>
            <a:solidFill>
              <a:srgbClr val="FFFFFF"/>
            </a:solidFill>
          </a:ln>
          <a:effectLst>
            <a:outerShdw blurRad="38100" dist="23000" dir="5400000" rotWithShape="0">
              <a:srgbClr val="000000">
                <a:alpha val="35000"/>
              </a:srgbClr>
            </a:outerShdw>
          </a:effectLst>
        </p:spPr>
        <p:txBody>
          <a:bodyPr lIns="45719" rIns="45719" anchor="ctr"/>
          <a:lstStyle/>
          <a:p>
            <a:pPr algn="ctr">
              <a:defRPr>
                <a:solidFill>
                  <a:srgbClr val="FFFFFF"/>
                </a:solidFill>
              </a:defRPr>
            </a:pPr>
            <a:endParaRPr/>
          </a:p>
        </p:txBody>
      </p:sp>
      <p:sp>
        <p:nvSpPr>
          <p:cNvPr id="256" name="Shape 256"/>
          <p:cNvSpPr/>
          <p:nvPr/>
        </p:nvSpPr>
        <p:spPr>
          <a:xfrm>
            <a:off x="236730" y="3396603"/>
            <a:ext cx="953556" cy="906899"/>
          </a:xfrm>
          <a:prstGeom prst="ellipse">
            <a:avLst/>
          </a:prstGeom>
          <a:solidFill>
            <a:srgbClr val="0B456C"/>
          </a:solidFill>
          <a:ln>
            <a:solidFill>
              <a:srgbClr val="FFFFFF"/>
            </a:solidFill>
          </a:ln>
          <a:effectLst>
            <a:outerShdw blurRad="38100" dist="23000" dir="5400000" rotWithShape="0">
              <a:srgbClr val="000000">
                <a:alpha val="35000"/>
              </a:srgbClr>
            </a:outerShdw>
          </a:effectLst>
        </p:spPr>
        <p:txBody>
          <a:bodyPr lIns="45719" rIns="45719" anchor="ctr"/>
          <a:lstStyle/>
          <a:p>
            <a:pPr algn="ctr">
              <a:defRPr>
                <a:solidFill>
                  <a:srgbClr val="FFFFFF"/>
                </a:solidFill>
              </a:defRPr>
            </a:pPr>
            <a:endParaRPr/>
          </a:p>
        </p:txBody>
      </p:sp>
      <p:sp>
        <p:nvSpPr>
          <p:cNvPr id="257" name="Shape 257"/>
          <p:cNvSpPr/>
          <p:nvPr/>
        </p:nvSpPr>
        <p:spPr>
          <a:xfrm>
            <a:off x="347572" y="3588330"/>
            <a:ext cx="953552" cy="5740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3200" b="1">
                <a:solidFill>
                  <a:srgbClr val="FF5413"/>
                </a:solidFill>
                <a:latin typeface="Blackoak Std"/>
                <a:ea typeface="Blackoak Std"/>
                <a:cs typeface="Blackoak Std"/>
                <a:sym typeface="Blackoak Std"/>
              </a:defRPr>
            </a:lvl1pPr>
          </a:lstStyle>
          <a:p>
            <a:r>
              <a:t>2</a:t>
            </a:r>
          </a:p>
        </p:txBody>
      </p:sp>
      <p:sp>
        <p:nvSpPr>
          <p:cNvPr id="258" name="Shape 258"/>
          <p:cNvSpPr/>
          <p:nvPr/>
        </p:nvSpPr>
        <p:spPr>
          <a:xfrm>
            <a:off x="401778" y="2557794"/>
            <a:ext cx="817420" cy="637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3600" b="1">
                <a:solidFill>
                  <a:srgbClr val="FF5413"/>
                </a:solidFill>
                <a:latin typeface="Blackoak Std"/>
                <a:ea typeface="Blackoak Std"/>
                <a:cs typeface="Blackoak Std"/>
                <a:sym typeface="Blackoak Std"/>
              </a:defRPr>
            </a:lvl1pPr>
          </a:lstStyle>
          <a:p>
            <a:r>
              <a:t>1</a:t>
            </a:r>
          </a:p>
        </p:txBody>
      </p:sp>
      <p:sp>
        <p:nvSpPr>
          <p:cNvPr id="259" name="Shape 259"/>
          <p:cNvSpPr/>
          <p:nvPr/>
        </p:nvSpPr>
        <p:spPr>
          <a:xfrm>
            <a:off x="2312829" y="6375462"/>
            <a:ext cx="4242047" cy="350662"/>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a:latin typeface="Arial"/>
                <a:ea typeface="Arial"/>
                <a:cs typeface="Arial"/>
                <a:sym typeface="Arial"/>
              </a:defRPr>
            </a:lvl1pPr>
          </a:lstStyle>
          <a:p>
            <a:r>
              <a:t>https://github.com/INCATools/table-editor</a:t>
            </a:r>
          </a:p>
        </p:txBody>
      </p:sp>
    </p:spTree>
  </p:cSld>
  <p:clrMapOvr>
    <a:masterClrMapping/>
  </p:clrMapOvr>
  <p:transition spd="slow"/>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 name="Shape 263"/>
          <p:cNvSpPr>
            <a:spLocks noGrp="1"/>
          </p:cNvSpPr>
          <p:nvPr>
            <p:ph type="title"/>
          </p:nvPr>
        </p:nvSpPr>
        <p:spPr>
          <a:prstGeom prst="rect">
            <a:avLst/>
          </a:prstGeom>
        </p:spPr>
        <p:txBody>
          <a:bodyPr/>
          <a:lstStyle/>
          <a:p>
            <a:r>
              <a:t>Our approach: Table Editor</a:t>
            </a:r>
          </a:p>
        </p:txBody>
      </p:sp>
      <p:sp>
        <p:nvSpPr>
          <p:cNvPr id="264" name="Shape 264"/>
          <p:cNvSpPr/>
          <p:nvPr/>
        </p:nvSpPr>
        <p:spPr>
          <a:xfrm>
            <a:off x="2312829" y="6375462"/>
            <a:ext cx="4242047" cy="350662"/>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a:latin typeface="Arial"/>
                <a:ea typeface="Arial"/>
                <a:cs typeface="Arial"/>
                <a:sym typeface="Arial"/>
              </a:defRPr>
            </a:lvl1pPr>
          </a:lstStyle>
          <a:p>
            <a:r>
              <a:t>https://github.com/INCATools/table-editor</a:t>
            </a:r>
          </a:p>
        </p:txBody>
      </p:sp>
      <p:sp>
        <p:nvSpPr>
          <p:cNvPr id="265" name="Shape 265"/>
          <p:cNvSpPr/>
          <p:nvPr/>
        </p:nvSpPr>
        <p:spPr>
          <a:xfrm>
            <a:off x="464023" y="1557114"/>
            <a:ext cx="6784848" cy="1"/>
          </a:xfrm>
          <a:prstGeom prst="line">
            <a:avLst/>
          </a:prstGeom>
          <a:ln w="25400">
            <a:solidFill>
              <a:srgbClr val="000000"/>
            </a:solidFill>
          </a:ln>
        </p:spPr>
        <p:txBody>
          <a:bodyPr lIns="45719" rIns="45719"/>
          <a:lstStyle/>
          <a:p>
            <a:endParaRPr/>
          </a:p>
        </p:txBody>
      </p:sp>
      <p:sp>
        <p:nvSpPr>
          <p:cNvPr id="266" name="Shape 266"/>
          <p:cNvSpPr/>
          <p:nvPr/>
        </p:nvSpPr>
        <p:spPr>
          <a:xfrm>
            <a:off x="7248870" y="1558120"/>
            <a:ext cx="516706" cy="270680"/>
          </a:xfrm>
          <a:prstGeom prst="line">
            <a:avLst/>
          </a:prstGeom>
          <a:ln w="25400">
            <a:solidFill>
              <a:srgbClr val="000000"/>
            </a:solidFill>
          </a:ln>
        </p:spPr>
        <p:txBody>
          <a:bodyPr lIns="45719" rIns="45719"/>
          <a:lstStyle/>
          <a:p>
            <a:endParaRPr/>
          </a:p>
        </p:txBody>
      </p:sp>
      <p:grpSp>
        <p:nvGrpSpPr>
          <p:cNvPr id="269" name="Group 269"/>
          <p:cNvGrpSpPr/>
          <p:nvPr/>
        </p:nvGrpSpPr>
        <p:grpSpPr>
          <a:xfrm>
            <a:off x="7888405" y="1693459"/>
            <a:ext cx="840855" cy="846164"/>
            <a:chOff x="0" y="0"/>
            <a:chExt cx="840854" cy="846162"/>
          </a:xfrm>
        </p:grpSpPr>
        <p:pic>
          <p:nvPicPr>
            <p:cNvPr id="267" name="image19.tif"/>
            <p:cNvPicPr>
              <a:picLocks noChangeAspect="1"/>
            </p:cNvPicPr>
            <p:nvPr/>
          </p:nvPicPr>
          <p:blipFill>
            <a:blip r:embed="rId3">
              <a:extLst/>
            </a:blip>
            <a:stretch>
              <a:fillRect/>
            </a:stretch>
          </p:blipFill>
          <p:spPr>
            <a:xfrm>
              <a:off x="40943" y="109182"/>
              <a:ext cx="697751" cy="634620"/>
            </a:xfrm>
            <a:prstGeom prst="rect">
              <a:avLst/>
            </a:prstGeom>
            <a:ln w="12700" cap="flat">
              <a:noFill/>
              <a:miter lim="400000"/>
            </a:ln>
            <a:effectLst/>
          </p:spPr>
        </p:pic>
        <p:sp>
          <p:nvSpPr>
            <p:cNvPr id="268" name="Shape 268"/>
            <p:cNvSpPr/>
            <p:nvPr/>
          </p:nvSpPr>
          <p:spPr>
            <a:xfrm>
              <a:off x="-1" y="-1"/>
              <a:ext cx="840856" cy="846164"/>
            </a:xfrm>
            <a:prstGeom prst="ellipse">
              <a:avLst/>
            </a:prstGeom>
            <a:noFill/>
            <a:ln w="28575" cap="flat">
              <a:solidFill>
                <a:srgbClr val="000000"/>
              </a:solidFill>
              <a:prstDash val="sysDot"/>
              <a:round/>
            </a:ln>
            <a:effectLst/>
          </p:spPr>
          <p:txBody>
            <a:bodyPr wrap="square" lIns="45719" tIns="45719" rIns="45719" bIns="45719" numCol="1" anchor="ctr">
              <a:noAutofit/>
            </a:bodyPr>
            <a:lstStyle/>
            <a:p>
              <a:pPr algn="ctr">
                <a:defRPr>
                  <a:solidFill>
                    <a:srgbClr val="FFFFFF"/>
                  </a:solidFill>
                </a:defRPr>
              </a:pPr>
              <a:endParaRPr/>
            </a:p>
          </p:txBody>
        </p:sp>
      </p:grpSp>
      <p:sp>
        <p:nvSpPr>
          <p:cNvPr id="270" name="Shape 270"/>
          <p:cNvSpPr/>
          <p:nvPr/>
        </p:nvSpPr>
        <p:spPr>
          <a:xfrm flipV="1">
            <a:off x="7705380" y="1756654"/>
            <a:ext cx="157641" cy="152897"/>
          </a:xfrm>
          <a:prstGeom prst="ellipse">
            <a:avLst/>
          </a:prstGeom>
          <a:solidFill>
            <a:srgbClr val="000000"/>
          </a:solidFill>
          <a:ln w="28575">
            <a:solidFill>
              <a:srgbClr val="000000"/>
            </a:solidFill>
          </a:ln>
        </p:spPr>
        <p:txBody>
          <a:bodyPr lIns="45719" rIns="45719" anchor="ctr"/>
          <a:lstStyle/>
          <a:p>
            <a:pPr algn="ctr">
              <a:defRPr>
                <a:solidFill>
                  <a:srgbClr val="FFFFFF"/>
                </a:solidFill>
              </a:defRPr>
            </a:pPr>
            <a:endParaRPr/>
          </a:p>
        </p:txBody>
      </p:sp>
      <p:sp>
        <p:nvSpPr>
          <p:cNvPr id="271" name="Shape 271"/>
          <p:cNvSpPr/>
          <p:nvPr/>
        </p:nvSpPr>
        <p:spPr>
          <a:xfrm>
            <a:off x="464023" y="3263087"/>
            <a:ext cx="6784848" cy="1"/>
          </a:xfrm>
          <a:prstGeom prst="line">
            <a:avLst/>
          </a:prstGeom>
          <a:ln w="25400">
            <a:solidFill>
              <a:srgbClr val="000000"/>
            </a:solidFill>
          </a:ln>
        </p:spPr>
        <p:txBody>
          <a:bodyPr lIns="45719" rIns="45719"/>
          <a:lstStyle/>
          <a:p>
            <a:endParaRPr/>
          </a:p>
        </p:txBody>
      </p:sp>
      <p:sp>
        <p:nvSpPr>
          <p:cNvPr id="272" name="Shape 272"/>
          <p:cNvSpPr/>
          <p:nvPr/>
        </p:nvSpPr>
        <p:spPr>
          <a:xfrm>
            <a:off x="7248870" y="3264092"/>
            <a:ext cx="516706" cy="270680"/>
          </a:xfrm>
          <a:prstGeom prst="line">
            <a:avLst/>
          </a:prstGeom>
          <a:ln w="25400">
            <a:solidFill>
              <a:srgbClr val="000000"/>
            </a:solidFill>
          </a:ln>
        </p:spPr>
        <p:txBody>
          <a:bodyPr lIns="45719" rIns="45719"/>
          <a:lstStyle/>
          <a:p>
            <a:endParaRPr/>
          </a:p>
        </p:txBody>
      </p:sp>
      <p:sp>
        <p:nvSpPr>
          <p:cNvPr id="273" name="Shape 273"/>
          <p:cNvSpPr/>
          <p:nvPr/>
        </p:nvSpPr>
        <p:spPr>
          <a:xfrm>
            <a:off x="7888405" y="3399432"/>
            <a:ext cx="840855" cy="846163"/>
          </a:xfrm>
          <a:prstGeom prst="ellipse">
            <a:avLst/>
          </a:prstGeom>
          <a:ln w="28575">
            <a:solidFill>
              <a:srgbClr val="000000"/>
            </a:solidFill>
            <a:prstDash val="sysDot"/>
          </a:ln>
        </p:spPr>
        <p:txBody>
          <a:bodyPr lIns="45719" rIns="45719" anchor="ctr"/>
          <a:lstStyle/>
          <a:p>
            <a:pPr algn="ctr">
              <a:defRPr>
                <a:solidFill>
                  <a:srgbClr val="FFFFFF"/>
                </a:solidFill>
              </a:defRPr>
            </a:pPr>
            <a:endParaRPr/>
          </a:p>
        </p:txBody>
      </p:sp>
      <p:sp>
        <p:nvSpPr>
          <p:cNvPr id="274" name="Shape 274"/>
          <p:cNvSpPr/>
          <p:nvPr/>
        </p:nvSpPr>
        <p:spPr>
          <a:xfrm flipV="1">
            <a:off x="7705380" y="3462627"/>
            <a:ext cx="157641" cy="152897"/>
          </a:xfrm>
          <a:prstGeom prst="ellipse">
            <a:avLst/>
          </a:prstGeom>
          <a:solidFill>
            <a:srgbClr val="000000"/>
          </a:solidFill>
          <a:ln w="28575">
            <a:solidFill>
              <a:srgbClr val="000000"/>
            </a:solidFill>
          </a:ln>
        </p:spPr>
        <p:txBody>
          <a:bodyPr lIns="45719" rIns="45719" anchor="ctr"/>
          <a:lstStyle/>
          <a:p>
            <a:pPr algn="ctr">
              <a:defRPr>
                <a:solidFill>
                  <a:srgbClr val="FFFFFF"/>
                </a:solidFill>
              </a:defRPr>
            </a:pPr>
            <a:endParaRPr/>
          </a:p>
        </p:txBody>
      </p:sp>
      <p:sp>
        <p:nvSpPr>
          <p:cNvPr id="275" name="Shape 275"/>
          <p:cNvSpPr/>
          <p:nvPr/>
        </p:nvSpPr>
        <p:spPr>
          <a:xfrm>
            <a:off x="397306" y="1617976"/>
            <a:ext cx="6851564" cy="141746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b="1">
                <a:solidFill>
                  <a:srgbClr val="C43900"/>
                </a:solidFill>
                <a:latin typeface="Arial"/>
                <a:ea typeface="Arial"/>
                <a:cs typeface="Arial"/>
                <a:sym typeface="Arial"/>
              </a:defRPr>
            </a:pPr>
            <a:r>
              <a:t>WEB APPLICATION</a:t>
            </a:r>
          </a:p>
          <a:p>
            <a:pPr marL="285750" indent="-285750">
              <a:buSzPct val="100000"/>
              <a:buBlip>
                <a:blip r:embed="rId4"/>
              </a:buBlip>
              <a:defRPr>
                <a:latin typeface="Arial"/>
                <a:ea typeface="Arial"/>
                <a:cs typeface="Arial"/>
                <a:sym typeface="Arial"/>
              </a:defRPr>
            </a:pPr>
            <a:r>
              <a:t>Deployed as a static website</a:t>
            </a:r>
          </a:p>
          <a:p>
            <a:pPr marL="285750" indent="-285750">
              <a:buSzPct val="100000"/>
              <a:buBlip>
                <a:blip r:embed="rId4"/>
              </a:buBlip>
              <a:defRPr>
                <a:latin typeface="Arial"/>
                <a:ea typeface="Arial"/>
                <a:cs typeface="Arial"/>
                <a:sym typeface="Arial"/>
              </a:defRPr>
            </a:pPr>
            <a:r>
              <a:t>Can view and edit spreadsheet formatted data</a:t>
            </a:r>
          </a:p>
          <a:p>
            <a:pPr marL="285750" indent="-285750">
              <a:buSzPct val="100000"/>
              <a:buBlip>
                <a:blip r:embed="rId4"/>
              </a:buBlip>
              <a:defRPr>
                <a:latin typeface="Arial"/>
                <a:ea typeface="Arial"/>
                <a:cs typeface="Arial"/>
                <a:sym typeface="Arial"/>
              </a:defRPr>
            </a:pPr>
            <a:r>
              <a:t>Autocomplete and selection from semantically associated ontologies and dictionaries </a:t>
            </a:r>
          </a:p>
        </p:txBody>
      </p:sp>
      <p:sp>
        <p:nvSpPr>
          <p:cNvPr id="276" name="Shape 276"/>
          <p:cNvSpPr/>
          <p:nvPr/>
        </p:nvSpPr>
        <p:spPr>
          <a:xfrm>
            <a:off x="397306" y="3350105"/>
            <a:ext cx="6826182" cy="168416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b="1">
                <a:solidFill>
                  <a:srgbClr val="C43900"/>
                </a:solidFill>
                <a:latin typeface="Arial"/>
                <a:ea typeface="Arial"/>
                <a:cs typeface="Arial"/>
                <a:sym typeface="Arial"/>
              </a:defRPr>
            </a:pPr>
            <a:r>
              <a:t>FORMAT</a:t>
            </a:r>
          </a:p>
          <a:p>
            <a:pPr>
              <a:defRPr>
                <a:latin typeface="Arial"/>
                <a:ea typeface="Arial"/>
                <a:cs typeface="Arial"/>
                <a:sym typeface="Arial"/>
              </a:defRPr>
            </a:pPr>
            <a:r>
              <a:t>Supports formats:</a:t>
            </a:r>
          </a:p>
          <a:p>
            <a:pPr marL="285750" indent="-285750">
              <a:buSzPct val="100000"/>
              <a:buBlip>
                <a:blip r:embed="rId4"/>
              </a:buBlip>
              <a:defRPr>
                <a:latin typeface="Arial"/>
                <a:ea typeface="Arial"/>
                <a:cs typeface="Arial"/>
                <a:sym typeface="Arial"/>
              </a:defRPr>
            </a:pPr>
            <a:r>
              <a:t>TSV, Tab-Separated Values</a:t>
            </a:r>
          </a:p>
          <a:p>
            <a:pPr marL="285750" indent="-285750">
              <a:buSzPct val="100000"/>
              <a:buBlip>
                <a:blip r:embed="rId4"/>
              </a:buBlip>
              <a:defRPr>
                <a:latin typeface="Arial"/>
                <a:ea typeface="Arial"/>
                <a:cs typeface="Arial"/>
                <a:sym typeface="Arial"/>
              </a:defRPr>
            </a:pPr>
            <a:r>
              <a:t>CSV, Comma-Separated Values</a:t>
            </a:r>
          </a:p>
          <a:p>
            <a:pPr>
              <a:defRPr>
                <a:latin typeface="Arial"/>
                <a:ea typeface="Arial"/>
                <a:cs typeface="Arial"/>
                <a:sym typeface="Arial"/>
              </a:defRPr>
            </a:pPr>
            <a:r>
              <a:t>Collectively referred to as XSV in software and documentation</a:t>
            </a:r>
          </a:p>
        </p:txBody>
      </p:sp>
      <p:pic>
        <p:nvPicPr>
          <p:cNvPr id="277" name="image21.png"/>
          <p:cNvPicPr>
            <a:picLocks noChangeAspect="1"/>
          </p:cNvPicPr>
          <p:nvPr/>
        </p:nvPicPr>
        <p:blipFill>
          <a:blip r:embed="rId5">
            <a:extLst/>
          </a:blip>
          <a:stretch>
            <a:fillRect/>
          </a:stretch>
        </p:blipFill>
        <p:spPr>
          <a:xfrm>
            <a:off x="7945122" y="3458802"/>
            <a:ext cx="727420" cy="727420"/>
          </a:xfrm>
          <a:prstGeom prst="rect">
            <a:avLst/>
          </a:prstGeom>
          <a:ln w="12700">
            <a:miter lim="400000"/>
          </a:ln>
        </p:spPr>
      </p:pic>
    </p:spTree>
  </p:cSld>
  <p:clrMapOvr>
    <a:masterClrMapping/>
  </p:clrMapOvr>
  <p:transition spd="slow"/>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184</TotalTime>
  <Words>1898</Words>
  <Application>Microsoft Macintosh PowerPoint</Application>
  <PresentationFormat>On-screen Show (4:3)</PresentationFormat>
  <Paragraphs>354</Paragraphs>
  <Slides>22</Slides>
  <Notes>19</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22</vt:i4>
      </vt:variant>
    </vt:vector>
  </HeadingPairs>
  <TitlesOfParts>
    <vt:vector size="37" baseType="lpstr">
      <vt:lpstr>-apple-system</vt:lpstr>
      <vt:lpstr>ADAM.CG PRO</vt:lpstr>
      <vt:lpstr>Apple SD 산돌고딕 Neo 볼드체</vt:lpstr>
      <vt:lpstr>Apple SD 산돌고딕 Neo 일반체</vt:lpstr>
      <vt:lpstr>Apple SD 산돌고딕 Neo 중간체</vt:lpstr>
      <vt:lpstr>Blackoak Std</vt:lpstr>
      <vt:lpstr>Calibri</vt:lpstr>
      <vt:lpstr>Cambria</vt:lpstr>
      <vt:lpstr>Century Gothic</vt:lpstr>
      <vt:lpstr>Garamond</vt:lpstr>
      <vt:lpstr>Impact</vt:lpstr>
      <vt:lpstr>Kelson Sans</vt:lpstr>
      <vt:lpstr>Wingdings</vt:lpstr>
      <vt:lpstr>Arial</vt:lpstr>
      <vt:lpstr>Office Theme</vt:lpstr>
      <vt:lpstr>PowerPoint Presentation</vt:lpstr>
      <vt:lpstr>Chasm of Semantic Despair</vt:lpstr>
      <vt:lpstr>What is an ontology?</vt:lpstr>
      <vt:lpstr>PowerPoint Presentation</vt:lpstr>
      <vt:lpstr>Swantology: Toph Allen</vt:lpstr>
      <vt:lpstr>Ontologies are used to integrate diverse data post hoc</vt:lpstr>
      <vt:lpstr>Challenges in Ontology Development</vt:lpstr>
      <vt:lpstr>Our approach: A New Kind of Table Editor</vt:lpstr>
      <vt:lpstr>Our approach: Table Editor</vt:lpstr>
      <vt:lpstr>How do we capture the complexity of the ontology logic in a spreadsheet?</vt:lpstr>
      <vt:lpstr>DOSDP for a Beer Ontology</vt:lpstr>
      <vt:lpstr>What other attributes are needed to define your favorite beer?</vt:lpstr>
      <vt:lpstr>Ontology magic </vt:lpstr>
      <vt:lpstr>Structured code in the background</vt:lpstr>
      <vt:lpstr>DOSDP Mapping in the background</vt:lpstr>
      <vt:lpstr>Technical architecture</vt:lpstr>
      <vt:lpstr>Demo - Choose a Pattern</vt:lpstr>
      <vt:lpstr>Demo - Define Beers</vt:lpstr>
      <vt:lpstr>Demo - Export Beers to CSV</vt:lpstr>
      <vt:lpstr>PowerPoint Presentation</vt:lpstr>
      <vt:lpstr>Acknowledgments</vt:lpstr>
      <vt:lpstr>PowerPoint Presentation</vt:lpstr>
    </vt:vector>
  </TitlesOfParts>
  <LinksUpToDate>false</LinksUpToDate>
  <SharedDoc>false</SharedDoc>
  <HyperlinksChanged>false</HyperlinksChanged>
  <AppVersion>15.0032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Nicole Vasilevsky</cp:lastModifiedBy>
  <cp:revision>8</cp:revision>
  <dcterms:modified xsi:type="dcterms:W3CDTF">2018-05-01T01:21:48Z</dcterms:modified>
</cp:coreProperties>
</file>